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slides/_rels/slide39.xml.rels" ContentType="application/vnd.openxmlformats-package.relationships+xml"/>
  <Override PartName="/ppt/slides/_rels/slide38.xml.rels" ContentType="application/vnd.openxmlformats-package.relationships+xml"/>
  <Override PartName="/ppt/slides/_rels/slide37.xml.rels" ContentType="application/vnd.openxmlformats-package.relationships+xml"/>
  <Override PartName="/ppt/slides/_rels/slide36.xml.rels" ContentType="application/vnd.openxmlformats-package.relationships+xml"/>
  <Override PartName="/ppt/slides/_rels/slide35.xml.rels" ContentType="application/vnd.openxmlformats-package.relationships+xml"/>
  <Override PartName="/ppt/slides/_rels/slide34.xml.rels" ContentType="application/vnd.openxmlformats-package.relationships+xml"/>
  <Override PartName="/ppt/slides/_rels/slide33.xml.rels" ContentType="application/vnd.openxmlformats-package.relationships+xml"/>
  <Override PartName="/ppt/slides/_rels/slide30.xml.rels" ContentType="application/vnd.openxmlformats-package.relationships+xml"/>
  <Override PartName="/ppt/slides/_rels/slide26.xml.rels" ContentType="application/vnd.openxmlformats-package.relationships+xml"/>
  <Override PartName="/ppt/slides/_rels/slide10.xml.rels" ContentType="application/vnd.openxmlformats-package.relationships+xml"/>
  <Override PartName="/ppt/slides/_rels/slide17.xml.rels" ContentType="application/vnd.openxmlformats-package.relationships+xml"/>
  <Override PartName="/ppt/slides/_rels/slide9.xml.rels" ContentType="application/vnd.openxmlformats-package.relationships+xml"/>
  <Override PartName="/ppt/slides/_rels/slide24.xml.rels" ContentType="application/vnd.openxmlformats-package.relationships+xml"/>
  <Override PartName="/ppt/slides/_rels/slide2.xml.rels" ContentType="application/vnd.openxmlformats-package.relationships+xml"/>
  <Override PartName="/ppt/slides/_rels/slide8.xml.rels" ContentType="application/vnd.openxmlformats-package.relationships+xml"/>
  <Override PartName="/ppt/slides/_rels/slide23.xml.rels" ContentType="application/vnd.openxmlformats-package.relationships+xml"/>
  <Override PartName="/ppt/slides/_rels/slide1.xml.rels" ContentType="application/vnd.openxmlformats-package.relationships+xml"/>
  <Override PartName="/ppt/slides/_rels/slide29.xml.rels" ContentType="application/vnd.openxmlformats-package.relationships+xml"/>
  <Override PartName="/ppt/slides/_rels/slide7.xml.rels" ContentType="application/vnd.openxmlformats-package.relationships+xml"/>
  <Override PartName="/ppt/slides/_rels/slide28.xml.rels" ContentType="application/vnd.openxmlformats-package.relationships+xml"/>
  <Override PartName="/ppt/slides/_rels/slide6.xml.rels" ContentType="application/vnd.openxmlformats-package.relationships+xml"/>
  <Override PartName="/ppt/slides/_rels/slide25.xml.rels" ContentType="application/vnd.openxmlformats-package.relationships+xml"/>
  <Override PartName="/ppt/slides/_rels/slide3.xml.rels" ContentType="application/vnd.openxmlformats-package.relationships+xml"/>
  <Override PartName="/ppt/slides/_rels/slide11.xml.rels" ContentType="application/vnd.openxmlformats-package.relationships+xml"/>
  <Override PartName="/ppt/slides/_rels/slide18.xml.rels" ContentType="application/vnd.openxmlformats-package.relationships+xml"/>
  <Override PartName="/ppt/slides/_rels/slide4.xml.rels" ContentType="application/vnd.openxmlformats-package.relationships+xml"/>
  <Override PartName="/ppt/slides/_rels/slide12.xml.rels" ContentType="application/vnd.openxmlformats-package.relationships+xml"/>
  <Override PartName="/ppt/slides/_rels/slide19.xml.rels" ContentType="application/vnd.openxmlformats-package.relationships+xml"/>
  <Override PartName="/ppt/slides/_rels/slide27.xml.rels" ContentType="application/vnd.openxmlformats-package.relationships+xml"/>
  <Override PartName="/ppt/slides/_rels/slide5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22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31.xml.rels" ContentType="application/vnd.openxmlformats-package.relationships+xml"/>
  <Override PartName="/ppt/slides/_rels/slide20.xml.rels" ContentType="application/vnd.openxmlformats-package.relationships+xml"/>
  <Override PartName="/ppt/slides/_rels/slide32.xml.rels" ContentType="application/vnd.openxmlformats-package.relationships+xml"/>
  <Override PartName="/ppt/slides/_rels/slide21.xml.rels" ContentType="application/vnd.openxmlformats-package.relationships+xml"/>
  <Override PartName="/ppt/slides/slide39.xml" ContentType="application/vnd.openxmlformats-officedocument.presentationml.slide+xml"/>
  <Override PartName="/ppt/slides/slide38.xml" ContentType="application/vnd.openxmlformats-officedocument.presentationml.slide+xml"/>
  <Override PartName="/ppt/slides/slide37.xml" ContentType="application/vnd.openxmlformats-officedocument.presentationml.slide+xml"/>
  <Override PartName="/ppt/slides/slide36.xml" ContentType="application/vnd.openxmlformats-officedocument.presentationml.slide+xml"/>
  <Override PartName="/ppt/slides/slide35.xml" ContentType="application/vnd.openxmlformats-officedocument.presentationml.slide+xml"/>
  <Override PartName="/ppt/slides/slide34.xml" ContentType="application/vnd.openxmlformats-officedocument.presentationml.slide+xml"/>
  <Override PartName="/ppt/slides/slide33.xml" ContentType="application/vnd.openxmlformats-officedocument.presentationml.slide+xml"/>
  <Override PartName="/ppt/slides/slide32.xml" ContentType="application/vnd.openxmlformats-officedocument.presentationml.slide+xml"/>
  <Override PartName="/ppt/slides/slide31.xml" ContentType="application/vnd.openxmlformats-officedocument.presentationml.slide+xml"/>
  <Override PartName="/ppt/slides/slide30.xml" ContentType="application/vnd.openxmlformats-officedocument.presentationml.slide+xml"/>
  <Override PartName="/ppt/slides/slide22.xml" ContentType="application/vnd.openxmlformats-officedocument.presentationml.slide+xml"/>
  <Override PartName="/ppt/slides/slide29.xml" ContentType="application/vnd.openxmlformats-officedocument.presentationml.slide+xml"/>
  <Override PartName="/ppt/slides/slide7.xml" ContentType="application/vnd.openxmlformats-officedocument.presentationml.slide+xml"/>
  <Override PartName="/ppt/slides/slide21.xml" ContentType="application/vnd.openxmlformats-officedocument.presentationml.slide+xml"/>
  <Override PartName="/ppt/slides/slide28.xml" ContentType="application/vnd.openxmlformats-officedocument.presentationml.slide+xml"/>
  <Override PartName="/ppt/slides/slide6.xml" ContentType="application/vnd.openxmlformats-officedocument.presentationml.slide+xml"/>
  <Override PartName="/ppt/slides/slide20.xml" ContentType="application/vnd.openxmlformats-officedocument.presentationml.slide+xml"/>
  <Override PartName="/ppt/slides/slide27.xml" ContentType="application/vnd.openxmlformats-officedocument.presentationml.slide+xml"/>
  <Override PartName="/ppt/slides/slide5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23.xml" ContentType="application/vnd.openxmlformats-officedocument.presentationml.slide+xml"/>
  <Override PartName="/ppt/slides/slide1.xml" ContentType="application/vnd.openxmlformats-officedocument.presentationml.slide+xml"/>
  <Override PartName="/ppt/slides/slide19.xml" ContentType="application/vnd.openxmlformats-officedocument.presentationml.slide+xml"/>
  <Override PartName="/ppt/slides/slide24.xml" ContentType="application/vnd.openxmlformats-officedocument.presentationml.slide+xml"/>
  <Override PartName="/ppt/slides/slide2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26.xml" ContentType="application/vnd.openxmlformats-officedocument.presentationml.slide+xml"/>
  <Override PartName="/ppt/slides/slide4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Layouts/_rels/slideLayout48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46.xml.rels" ContentType="application/vnd.openxmlformats-package.relationships+xml"/>
  <Override PartName="/ppt/slideLayouts/slideLayout22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6.xml" ContentType="application/vnd.openxmlformats-officedocument.presentationml.slideLayout+xml"/>
  <Override PartName="/ppt/presentation.xml" ContentType="application/vnd.openxmlformats-officedocument.presentationml.presentation.main+xml"/>
  <Override PartName="/ppt/slideMasters/_rels/slideMaster4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theme/theme4.xml" ContentType="application/vnd.openxmlformats-officedocument.theme+xml"/>
  <Override PartName="/ppt/theme/theme3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media/image76.png" ContentType="image/png"/>
  <Override PartName="/ppt/media/image75.png" ContentType="image/png"/>
  <Override PartName="/ppt/media/image74.png" ContentType="image/png"/>
  <Override PartName="/ppt/media/image73.png" ContentType="image/png"/>
  <Override PartName="/ppt/media/image72.png" ContentType="image/png"/>
  <Override PartName="/ppt/media/image71.png" ContentType="image/png"/>
  <Override PartName="/ppt/media/image70.png" ContentType="image/png"/>
  <Override PartName="/ppt/media/image69.png" ContentType="image/png"/>
  <Override PartName="/ppt/media/image67.png" ContentType="image/png"/>
  <Override PartName="/ppt/media/image66.png" ContentType="image/png"/>
  <Override PartName="/ppt/media/image65.png" ContentType="image/png"/>
  <Override PartName="/ppt/media/image64.png" ContentType="image/png"/>
  <Override PartName="/ppt/media/image63.png" ContentType="image/png"/>
  <Override PartName="/ppt/media/image62.png" ContentType="image/png"/>
  <Override PartName="/ppt/media/image61.png" ContentType="image/png"/>
  <Override PartName="/ppt/media/image60.png" ContentType="image/png"/>
  <Override PartName="/ppt/media/image57.png" ContentType="image/png"/>
  <Override PartName="/ppt/media/image54.png" ContentType="image/png"/>
  <Override PartName="/ppt/media/image51.png" ContentType="image/png"/>
  <Override PartName="/ppt/media/image50.png" ContentType="image/png"/>
  <Override PartName="/ppt/media/image49.png" ContentType="image/png"/>
  <Override PartName="/ppt/media/image48.png" ContentType="image/png"/>
  <Override PartName="/ppt/media/image47.png" ContentType="image/png"/>
  <Override PartName="/ppt/media/image21.png" ContentType="image/png"/>
  <Override PartName="/ppt/media/image56.png" ContentType="image/png"/>
  <Override PartName="/ppt/media/image6.png" ContentType="image/png"/>
  <Override PartName="/ppt/media/image20.png" ContentType="image/png"/>
  <Override PartName="/ppt/media/image55.png" ContentType="image/png"/>
  <Override PartName="/ppt/media/image5.png" ContentType="image/png"/>
  <Override PartName="/ppt/media/image19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68.png" ContentType="image/png"/>
  <Override PartName="/ppt/media/image7.jpeg" ContentType="image/jpeg"/>
  <Override PartName="/ppt/media/image13.png" ContentType="image/png"/>
  <Override PartName="/ppt/media/image12.png" ContentType="image/png"/>
  <Override PartName="/ppt/media/image14.png" ContentType="image/png"/>
  <Override PartName="/ppt/media/image10.jpeg" ContentType="image/jpeg"/>
  <Override PartName="/ppt/media/image34.png" ContentType="image/png"/>
  <Override PartName="/ppt/media/image53.png" ContentType="image/png"/>
  <Override PartName="/ppt/media/image3.png" ContentType="image/png"/>
  <Override PartName="/ppt/media/image4.jpeg" ContentType="image/jpeg"/>
  <Override PartName="/ppt/media/image38.png" ContentType="image/png"/>
  <Override PartName="/ppt/media/image11.png" ContentType="image/png"/>
  <Override PartName="/ppt/media/image1.jpeg" ContentType="image/jpeg"/>
  <Override PartName="/ppt/media/image41.png" ContentType="image/png"/>
  <Override PartName="/ppt/media/image22.png" ContentType="image/png"/>
  <Override PartName="/ppt/media/image52.png" ContentType="image/png"/>
  <Override PartName="/ppt/media/image2.png" ContentType="image/png"/>
  <Override PartName="/ppt/media/image37.png" ContentType="image/png"/>
  <Override PartName="/ppt/media/image58.png" ContentType="image/png"/>
  <Override PartName="/ppt/media/image8.png" ContentType="image/png"/>
  <Override PartName="/ppt/media/image23.png" ContentType="image/png"/>
  <Override PartName="/ppt/media/image59.png" ContentType="image/png"/>
  <Override PartName="/ppt/media/image9.png" ContentType="image/png"/>
  <Override PartName="/ppt/media/image24.png" ContentType="image/png"/>
  <Override PartName="/ppt/media/image25.png" ContentType="image/png"/>
  <Override PartName="/ppt/media/image26.png" ContentType="image/png"/>
  <Override PartName="/ppt/media/image27.png" ContentType="image/png"/>
  <Override PartName="/ppt/media/image28.png" ContentType="image/png"/>
  <Override PartName="/ppt/media/image29.png" ContentType="image/png"/>
  <Override PartName="/ppt/media/image30.png" ContentType="image/png"/>
  <Override PartName="/ppt/media/image31.png" ContentType="image/png"/>
  <Override PartName="/ppt/media/image32.png" ContentType="image/png"/>
  <Override PartName="/ppt/media/image33.png" ContentType="image/png"/>
  <Override PartName="/ppt/media/image35.png" ContentType="image/png"/>
  <Override PartName="/ppt/media/image36.png" ContentType="image/png"/>
  <Override PartName="/ppt/media/image39.png" ContentType="image/png"/>
  <Override PartName="/ppt/media/image40.png" ContentType="image/png"/>
  <Override PartName="/ppt/media/image42.png" ContentType="image/png"/>
  <Override PartName="/ppt/media/image43.png" ContentType="image/png"/>
  <Override PartName="/ppt/media/image44.png" ContentType="image/png"/>
  <Override PartName="/ppt/media/image45.png" ContentType="image/png"/>
  <Override PartName="/ppt/media/image46.png" ContentType="image/png"/>
  <Override PartName="/docProps/custom.xml" ContentType="application/vnd.openxmlformats-officedocument.custom-properties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</p:sldIdLst>
  <p:sldSz cx="9144000" cy="5143500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6.png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Relationship Id="rId3" Type="http://schemas.openxmlformats.org/officeDocument/2006/relationships/image" Target="../media/image9.png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.png"/><Relationship Id="rId3" Type="http://schemas.openxmlformats.org/officeDocument/2006/relationships/image" Target="../media/image12.png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GT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G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G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GT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G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G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G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G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GT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G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G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5" name="" descr=""/>
          <p:cNvPicPr/>
          <p:nvPr/>
        </p:nvPicPr>
        <p:blipFill>
          <a:blip r:embed="rId2"/>
          <a:stretch/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  <p:pic>
        <p:nvPicPr>
          <p:cNvPr id="36" name="" descr=""/>
          <p:cNvPicPr/>
          <p:nvPr/>
        </p:nvPicPr>
        <p:blipFill>
          <a:blip r:embed="rId3"/>
          <a:stretch/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GT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G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GT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G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GT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G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G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GT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G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GT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G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G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G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GT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G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GT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G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G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G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GT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G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G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G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GT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G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G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GT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G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G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G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G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GT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G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G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2" name="" descr=""/>
          <p:cNvPicPr/>
          <p:nvPr/>
        </p:nvPicPr>
        <p:blipFill>
          <a:blip r:embed="rId2"/>
          <a:stretch/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  <p:pic>
        <p:nvPicPr>
          <p:cNvPr id="73" name="" descr=""/>
          <p:cNvPicPr/>
          <p:nvPr/>
        </p:nvPicPr>
        <p:blipFill>
          <a:blip r:embed="rId3"/>
          <a:stretch/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GT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G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GT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G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GT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G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G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GT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GT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G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G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GT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G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8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G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9" name="PlaceHolder 4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G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GT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G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G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3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G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GT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G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G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7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G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GT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G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G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GT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G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G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4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G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5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G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GT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G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8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G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9" name="" descr=""/>
          <p:cNvPicPr/>
          <p:nvPr/>
        </p:nvPicPr>
        <p:blipFill>
          <a:blip r:embed="rId2"/>
          <a:stretch/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  <p:pic>
        <p:nvPicPr>
          <p:cNvPr id="110" name="" descr=""/>
          <p:cNvPicPr/>
          <p:nvPr/>
        </p:nvPicPr>
        <p:blipFill>
          <a:blip r:embed="rId3"/>
          <a:stretch/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GT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G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GT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G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GT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G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G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GT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G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G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GT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G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GT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G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5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G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6" name="PlaceHolder 4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G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GT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G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G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0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G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GT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G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G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4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G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GT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G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7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G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GT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G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G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1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G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2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G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GT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G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5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G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46" name="" descr=""/>
          <p:cNvPicPr/>
          <p:nvPr/>
        </p:nvPicPr>
        <p:blipFill>
          <a:blip r:embed="rId2"/>
          <a:stretch/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  <p:pic>
        <p:nvPicPr>
          <p:cNvPr id="147" name="" descr=""/>
          <p:cNvPicPr/>
          <p:nvPr/>
        </p:nvPicPr>
        <p:blipFill>
          <a:blip r:embed="rId3"/>
          <a:stretch/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GT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G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GT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G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G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G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GT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G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G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G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GT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G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G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G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4.jpe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7.jpeg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10.jpeg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4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-9000" y="5213880"/>
            <a:ext cx="8385840" cy="51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s-GT" sz="1400" spc="-1" strike="noStrike">
                <a:solidFill>
                  <a:srgbClr val="a6a6a6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This presentation uses a free template provided by FPPT.com</a:t>
            </a:r>
            <a:endParaRPr b="0" lang="es-GT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GT" sz="1400" spc="-1" strike="noStrike">
                <a:solidFill>
                  <a:srgbClr val="a6a6a6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www.free-power-point-templates.com</a:t>
            </a:r>
            <a:endParaRPr b="0" lang="es-GT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s-GT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Pulse para editar el formato del </a:t>
            </a:r>
            <a:r>
              <a:rPr b="0" lang="es-GT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texto de título</a:t>
            </a:r>
            <a:endParaRPr b="0" lang="es-GT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GT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Pulse para editar el formato de esquema del texto</a:t>
            </a:r>
            <a:endParaRPr b="0" lang="es-G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GT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Segundo nivel del esquema</a:t>
            </a:r>
            <a:endParaRPr b="0" lang="es-GT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GT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Tercer nivel del esquema</a:t>
            </a:r>
            <a:endParaRPr b="0" lang="es-GT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GT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Cuarto nivel del esquema</a:t>
            </a:r>
            <a:endParaRPr b="0" lang="es-GT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GT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Quinto nivel del esquema</a:t>
            </a:r>
            <a:endParaRPr b="0" lang="es-GT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GT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Sexto nivel del esquema</a:t>
            </a:r>
            <a:endParaRPr b="0" lang="es-GT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GT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Séptimo nivel del esquema</a:t>
            </a:r>
            <a:endParaRPr b="0" lang="es-GT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CustomShape 1"/>
          <p:cNvSpPr/>
          <p:nvPr/>
        </p:nvSpPr>
        <p:spPr>
          <a:xfrm>
            <a:off x="-9000" y="5213880"/>
            <a:ext cx="8386560" cy="51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s-GT" sz="1400" spc="-1" strike="noStrike">
                <a:solidFill>
                  <a:srgbClr val="a6a6a6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This presentation uses a free template provided by FPPT.com</a:t>
            </a:r>
            <a:endParaRPr b="0" lang="es-GT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GT" sz="1400" spc="-1" strike="noStrike">
                <a:solidFill>
                  <a:srgbClr val="a6a6a6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www.free-power-point-templates.com</a:t>
            </a:r>
            <a:endParaRPr b="0" lang="es-GT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s-GT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Pulse para editar el formato del texto de título</a:t>
            </a:r>
            <a:endParaRPr b="0" lang="es-GT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GT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Pulse para editar el formato de esquema del texto</a:t>
            </a:r>
            <a:endParaRPr b="0" lang="es-G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GT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Segundo nivel del esquema</a:t>
            </a:r>
            <a:endParaRPr b="0" lang="es-GT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GT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Tercer nivel del esquema</a:t>
            </a:r>
            <a:endParaRPr b="0" lang="es-GT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GT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Cuarto nivel del esquema</a:t>
            </a:r>
            <a:endParaRPr b="0" lang="es-GT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GT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Quinto nivel del esquema</a:t>
            </a:r>
            <a:endParaRPr b="0" lang="es-GT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GT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Sexto nivel del esquema</a:t>
            </a:r>
            <a:endParaRPr b="0" lang="es-GT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GT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Séptimo nivel del esquema</a:t>
            </a:r>
            <a:endParaRPr b="0" lang="es-GT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CustomShape 1"/>
          <p:cNvSpPr/>
          <p:nvPr/>
        </p:nvSpPr>
        <p:spPr>
          <a:xfrm>
            <a:off x="-9000" y="5213880"/>
            <a:ext cx="8386560" cy="51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s-GT" sz="1400" spc="-1" strike="noStrike">
                <a:solidFill>
                  <a:srgbClr val="a6a6a6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This presentation uses a free template provided by FPPT.com</a:t>
            </a:r>
            <a:endParaRPr b="0" lang="es-GT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GT" sz="1400" spc="-1" strike="noStrike">
                <a:solidFill>
                  <a:srgbClr val="a6a6a6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www.free-power-point-templates.com</a:t>
            </a:r>
            <a:endParaRPr b="0" lang="es-GT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s-GT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Pulse para editar el formato del texto de título</a:t>
            </a:r>
            <a:endParaRPr b="0" lang="es-GT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GT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Pulse para editar el formato de esquema del texto</a:t>
            </a:r>
            <a:endParaRPr b="0" lang="es-G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GT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Segundo nivel del esquema</a:t>
            </a:r>
            <a:endParaRPr b="0" lang="es-GT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GT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Tercer nivel del esquema</a:t>
            </a:r>
            <a:endParaRPr b="0" lang="es-GT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GT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Cuarto nivel del esquema</a:t>
            </a:r>
            <a:endParaRPr b="0" lang="es-GT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GT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Quinto nivel del esquema</a:t>
            </a:r>
            <a:endParaRPr b="0" lang="es-GT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GT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Sexto nivel del esquema</a:t>
            </a:r>
            <a:endParaRPr b="0" lang="es-GT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GT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Séptimo nivel del esquema</a:t>
            </a:r>
            <a:endParaRPr b="0" lang="es-GT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CustomShape 1"/>
          <p:cNvSpPr/>
          <p:nvPr/>
        </p:nvSpPr>
        <p:spPr>
          <a:xfrm>
            <a:off x="-9000" y="5213880"/>
            <a:ext cx="8386560" cy="51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s-GT" sz="1400" spc="-1" strike="noStrike">
                <a:solidFill>
                  <a:srgbClr val="a6a6a6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This presentation uses a free template provided by FPPT.com</a:t>
            </a:r>
            <a:endParaRPr b="0" lang="es-GT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GT" sz="1400" spc="-1" strike="noStrike">
                <a:solidFill>
                  <a:srgbClr val="a6a6a6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www.free-power-point-templates.com</a:t>
            </a:r>
            <a:endParaRPr b="0" lang="es-GT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s-GT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Pulse para editar el formato del texto de título</a:t>
            </a:r>
            <a:endParaRPr b="0" lang="es-GT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GT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Pulse para editar el formato de esquema del texto</a:t>
            </a:r>
            <a:endParaRPr b="0" lang="es-G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GT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Segundo nivel del esquema</a:t>
            </a:r>
            <a:endParaRPr b="0" lang="es-GT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GT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Tercer nivel del esquema</a:t>
            </a:r>
            <a:endParaRPr b="0" lang="es-GT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GT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Cuarto nivel del esquema</a:t>
            </a:r>
            <a:endParaRPr b="0" lang="es-GT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GT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Quinto nivel del esquema</a:t>
            </a:r>
            <a:endParaRPr b="0" lang="es-GT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GT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Sexto nivel del esquema</a:t>
            </a:r>
            <a:endParaRPr b="0" lang="es-GT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GT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Séptimo nivel del esquema</a:t>
            </a:r>
            <a:endParaRPr b="0" lang="es-GT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image" Target="../media/image32.png"/><Relationship Id="rId3" Type="http://schemas.openxmlformats.org/officeDocument/2006/relationships/image" Target="../media/image33.png"/><Relationship Id="rId4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image" Target="../media/image35.png"/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hyperlink" Target="https://www.youtube.com/watch?v=GMvgtPN2IBU" TargetMode="External"/><Relationship Id="rId3" Type="http://schemas.openxmlformats.org/officeDocument/2006/relationships/hyperlink" Target="https://www.youtube.com/watch?v=Hp0vQBwmaX0" TargetMode="External"/><Relationship Id="rId4" Type="http://schemas.openxmlformats.org/officeDocument/2006/relationships/image" Target="../media/image39.png"/><Relationship Id="rId5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image" Target="../media/image41.png"/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image" Target="../media/image45.png"/><Relationship Id="rId3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image" Target="../media/image49.png"/><Relationship Id="rId3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51.png"/><Relationship Id="rId2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52.png"/><Relationship Id="rId2" Type="http://schemas.openxmlformats.org/officeDocument/2006/relationships/image" Target="../media/image53.png"/><Relationship Id="rId3" Type="http://schemas.openxmlformats.org/officeDocument/2006/relationships/hyperlink" Target="https://www.youtube.com/watch?v=-P28LKWTzrI" TargetMode="External"/><Relationship Id="rId4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hyperlink" Target="https://youtu.be/MKRwV3DTVLo?t=7" TargetMode="External"/><Relationship Id="rId2" Type="http://schemas.openxmlformats.org/officeDocument/2006/relationships/image" Target="../media/image54.png"/><Relationship Id="rId3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55.png"/><Relationship Id="rId2" Type="http://schemas.openxmlformats.org/officeDocument/2006/relationships/image" Target="../media/image56.png"/><Relationship Id="rId3" Type="http://schemas.openxmlformats.org/officeDocument/2006/relationships/image" Target="../media/image57.png"/><Relationship Id="rId4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58.png"/><Relationship Id="rId2" Type="http://schemas.openxmlformats.org/officeDocument/2006/relationships/image" Target="../media/image59.png"/><Relationship Id="rId3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60.png"/><Relationship Id="rId2" Type="http://schemas.openxmlformats.org/officeDocument/2006/relationships/slideLayout" Target="../slideLayouts/slideLayout1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61.png"/><Relationship Id="rId2" Type="http://schemas.openxmlformats.org/officeDocument/2006/relationships/slideLayout" Target="../slideLayouts/slideLayout1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62.png"/><Relationship Id="rId2" Type="http://schemas.openxmlformats.org/officeDocument/2006/relationships/slideLayout" Target="../slideLayouts/slideLayout1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63.png"/><Relationship Id="rId2" Type="http://schemas.openxmlformats.org/officeDocument/2006/relationships/image" Target="../media/image64.png"/><Relationship Id="rId3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65.png"/><Relationship Id="rId2" Type="http://schemas.openxmlformats.org/officeDocument/2006/relationships/image" Target="../media/image66.png"/><Relationship Id="rId3" Type="http://schemas.openxmlformats.org/officeDocument/2006/relationships/slideLayout" Target="../slideLayouts/slideLayout13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67.png"/><Relationship Id="rId2" Type="http://schemas.openxmlformats.org/officeDocument/2006/relationships/slideLayout" Target="../slideLayouts/slideLayout25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68.png"/><Relationship Id="rId2" Type="http://schemas.openxmlformats.org/officeDocument/2006/relationships/slideLayout" Target="../slideLayouts/slideLayout25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69.png"/><Relationship Id="rId2" Type="http://schemas.openxmlformats.org/officeDocument/2006/relationships/image" Target="../media/image70.png"/><Relationship Id="rId3" Type="http://schemas.openxmlformats.org/officeDocument/2006/relationships/slideLayout" Target="../slideLayouts/slideLayout25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71.png"/><Relationship Id="rId2" Type="http://schemas.openxmlformats.org/officeDocument/2006/relationships/image" Target="../media/image72.png"/><Relationship Id="rId3" Type="http://schemas.openxmlformats.org/officeDocument/2006/relationships/image" Target="../media/image73.png"/><Relationship Id="rId4" Type="http://schemas.openxmlformats.org/officeDocument/2006/relationships/image" Target="../media/image74.png"/><Relationship Id="rId5" Type="http://schemas.openxmlformats.org/officeDocument/2006/relationships/slideLayout" Target="../slideLayouts/slideLayout25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75.png"/><Relationship Id="rId2" Type="http://schemas.openxmlformats.org/officeDocument/2006/relationships/image" Target="../media/image76.png"/><Relationship Id="rId3" Type="http://schemas.openxmlformats.org/officeDocument/2006/relationships/hyperlink" Target="https://github.com/llealgt/Reinforcement-Learning/blob/master/Q-Learning(Table).ipynb" TargetMode="External"/><Relationship Id="rId4" Type="http://schemas.openxmlformats.org/officeDocument/2006/relationships/slideLayout" Target="../slideLayouts/slideLayout25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image" Target="../media/image20.png"/><Relationship Id="rId3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image" Target="../media/image26.png"/><Relationship Id="rId3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image" Target="../media/image28.png"/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CustomShape 1"/>
          <p:cNvSpPr/>
          <p:nvPr/>
        </p:nvSpPr>
        <p:spPr>
          <a:xfrm>
            <a:off x="3200400" y="417240"/>
            <a:ext cx="5690160" cy="860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s-GT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Universidad Francisco Marroquín</a:t>
            </a:r>
            <a:endParaRPr b="0" lang="es-GT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9" name="CustomShape 2"/>
          <p:cNvSpPr/>
          <p:nvPr/>
        </p:nvSpPr>
        <p:spPr>
          <a:xfrm>
            <a:off x="3312000" y="2232000"/>
            <a:ext cx="5684760" cy="1099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r">
              <a:lnSpc>
                <a:spcPct val="100000"/>
              </a:lnSpc>
            </a:pPr>
            <a:r>
              <a:rPr b="0" lang="es-GT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Machine Learning</a:t>
            </a:r>
            <a:endParaRPr b="0" lang="es-GT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b="0" lang="es-GT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Primer semestre 2018</a:t>
            </a:r>
            <a:endParaRPr b="0" lang="es-GT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r">
              <a:lnSpc>
                <a:spcPct val="100000"/>
              </a:lnSpc>
            </a:pPr>
            <a:endParaRPr b="0" lang="es-GT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CustomShape 1"/>
          <p:cNvSpPr/>
          <p:nvPr/>
        </p:nvSpPr>
        <p:spPr>
          <a:xfrm>
            <a:off x="914400" y="397080"/>
            <a:ext cx="8242920" cy="607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r>
              <a:rPr b="0" lang="es-GT" sz="2800" spc="-1" strike="noStrike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Ejemplos y aplicaciones</a:t>
            </a:r>
            <a:endParaRPr b="0" lang="es-GT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0" name="CustomShape 2"/>
          <p:cNvSpPr/>
          <p:nvPr/>
        </p:nvSpPr>
        <p:spPr>
          <a:xfrm>
            <a:off x="349920" y="1232280"/>
            <a:ext cx="4038120" cy="3126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s-G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Computer Vision</a:t>
            </a:r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G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91" name="" descr=""/>
          <p:cNvPicPr/>
          <p:nvPr/>
        </p:nvPicPr>
        <p:blipFill>
          <a:blip r:embed="rId1"/>
          <a:stretch/>
        </p:blipFill>
        <p:spPr>
          <a:xfrm>
            <a:off x="640080" y="1578600"/>
            <a:ext cx="2344680" cy="1661400"/>
          </a:xfrm>
          <a:prstGeom prst="rect">
            <a:avLst/>
          </a:prstGeom>
          <a:ln>
            <a:noFill/>
          </a:ln>
        </p:spPr>
      </p:pic>
      <p:pic>
        <p:nvPicPr>
          <p:cNvPr id="192" name="" descr=""/>
          <p:cNvPicPr/>
          <p:nvPr/>
        </p:nvPicPr>
        <p:blipFill>
          <a:blip r:embed="rId2"/>
          <a:stretch/>
        </p:blipFill>
        <p:spPr>
          <a:xfrm>
            <a:off x="3377520" y="1731240"/>
            <a:ext cx="5478480" cy="2732760"/>
          </a:xfrm>
          <a:prstGeom prst="rect">
            <a:avLst/>
          </a:prstGeom>
          <a:ln>
            <a:noFill/>
          </a:ln>
        </p:spPr>
      </p:pic>
      <p:pic>
        <p:nvPicPr>
          <p:cNvPr id="193" name="" descr=""/>
          <p:cNvPicPr/>
          <p:nvPr/>
        </p:nvPicPr>
        <p:blipFill>
          <a:blip r:embed="rId3"/>
          <a:stretch/>
        </p:blipFill>
        <p:spPr>
          <a:xfrm>
            <a:off x="648000" y="3384000"/>
            <a:ext cx="2215440" cy="15411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9" dur="indefinite" restart="never" nodeType="tmRoot">
          <p:childTnLst>
            <p:seq>
              <p:cTn id="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CustomShape 1"/>
          <p:cNvSpPr/>
          <p:nvPr/>
        </p:nvSpPr>
        <p:spPr>
          <a:xfrm>
            <a:off x="4938120" y="1280160"/>
            <a:ext cx="1130040" cy="342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16000" indent="-214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G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Juegos</a:t>
            </a:r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95" name="" descr=""/>
          <p:cNvPicPr/>
          <p:nvPr/>
        </p:nvPicPr>
        <p:blipFill>
          <a:blip r:embed="rId1"/>
          <a:stretch/>
        </p:blipFill>
        <p:spPr>
          <a:xfrm>
            <a:off x="5009400" y="1771200"/>
            <a:ext cx="3493800" cy="1153800"/>
          </a:xfrm>
          <a:prstGeom prst="rect">
            <a:avLst/>
          </a:prstGeom>
          <a:ln>
            <a:noFill/>
          </a:ln>
        </p:spPr>
      </p:pic>
      <p:pic>
        <p:nvPicPr>
          <p:cNvPr id="196" name="" descr=""/>
          <p:cNvPicPr/>
          <p:nvPr/>
        </p:nvPicPr>
        <p:blipFill>
          <a:blip r:embed="rId2"/>
          <a:stretch/>
        </p:blipFill>
        <p:spPr>
          <a:xfrm>
            <a:off x="5015160" y="3017520"/>
            <a:ext cx="3488040" cy="1830960"/>
          </a:xfrm>
          <a:prstGeom prst="rect">
            <a:avLst/>
          </a:prstGeom>
          <a:ln>
            <a:noFill/>
          </a:ln>
        </p:spPr>
      </p:pic>
      <p:pic>
        <p:nvPicPr>
          <p:cNvPr id="197" name="" descr=""/>
          <p:cNvPicPr/>
          <p:nvPr/>
        </p:nvPicPr>
        <p:blipFill>
          <a:blip r:embed="rId3"/>
          <a:stretch/>
        </p:blipFill>
        <p:spPr>
          <a:xfrm>
            <a:off x="1440000" y="1248120"/>
            <a:ext cx="2016000" cy="1847880"/>
          </a:xfrm>
          <a:prstGeom prst="rect">
            <a:avLst/>
          </a:prstGeom>
          <a:ln>
            <a:noFill/>
          </a:ln>
        </p:spPr>
      </p:pic>
      <p:pic>
        <p:nvPicPr>
          <p:cNvPr id="198" name="" descr=""/>
          <p:cNvPicPr/>
          <p:nvPr/>
        </p:nvPicPr>
        <p:blipFill>
          <a:blip r:embed="rId4"/>
          <a:stretch/>
        </p:blipFill>
        <p:spPr>
          <a:xfrm>
            <a:off x="792000" y="3196080"/>
            <a:ext cx="3345120" cy="1843920"/>
          </a:xfrm>
          <a:prstGeom prst="rect">
            <a:avLst/>
          </a:prstGeom>
          <a:ln>
            <a:noFill/>
          </a:ln>
        </p:spPr>
      </p:pic>
      <p:sp>
        <p:nvSpPr>
          <p:cNvPr id="199" name="CustomShape 2"/>
          <p:cNvSpPr/>
          <p:nvPr/>
        </p:nvSpPr>
        <p:spPr>
          <a:xfrm>
            <a:off x="93960" y="1169640"/>
            <a:ext cx="1130040" cy="342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16000" indent="-214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G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NLP</a:t>
            </a:r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1" dur="indefinite" restart="never" nodeType="tmRoot">
          <p:childTnLst>
            <p:seq>
              <p:cTn id="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914400" y="397080"/>
            <a:ext cx="8242920" cy="607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r>
              <a:rPr b="0" lang="es-GT" sz="2800" spc="-1" strike="noStrike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Ejemplos y aplicaciones</a:t>
            </a:r>
            <a:endParaRPr b="0" lang="es-GT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1" name="CustomShape 2"/>
          <p:cNvSpPr/>
          <p:nvPr/>
        </p:nvSpPr>
        <p:spPr>
          <a:xfrm>
            <a:off x="349920" y="1232280"/>
            <a:ext cx="4038120" cy="3126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s-G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Vehículos Autónomos</a:t>
            </a:r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G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2" name="CustomShape 3"/>
          <p:cNvSpPr/>
          <p:nvPr/>
        </p:nvSpPr>
        <p:spPr>
          <a:xfrm>
            <a:off x="548640" y="1667880"/>
            <a:ext cx="5251680" cy="1860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03" name="" descr=""/>
          <p:cNvPicPr/>
          <p:nvPr/>
        </p:nvPicPr>
        <p:blipFill>
          <a:blip r:embed="rId1"/>
          <a:stretch/>
        </p:blipFill>
        <p:spPr>
          <a:xfrm>
            <a:off x="531720" y="1539720"/>
            <a:ext cx="4313520" cy="1751040"/>
          </a:xfrm>
          <a:prstGeom prst="rect">
            <a:avLst/>
          </a:prstGeom>
          <a:ln>
            <a:noFill/>
          </a:ln>
        </p:spPr>
      </p:pic>
      <p:sp>
        <p:nvSpPr>
          <p:cNvPr id="204" name="CustomShape 4"/>
          <p:cNvSpPr/>
          <p:nvPr/>
        </p:nvSpPr>
        <p:spPr>
          <a:xfrm>
            <a:off x="548640" y="3505320"/>
            <a:ext cx="1091520" cy="425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s-GT" sz="18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hlinkClick r:id="rId2"/>
              </a:rPr>
              <a:t>Drive.AI</a:t>
            </a:r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5" name="CustomShape 5"/>
          <p:cNvSpPr/>
          <p:nvPr/>
        </p:nvSpPr>
        <p:spPr>
          <a:xfrm>
            <a:off x="554760" y="3933000"/>
            <a:ext cx="4656240" cy="425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s-GT" sz="18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hlinkClick r:id="rId3"/>
              </a:rPr>
              <a:t>Vehiculo inteligente predice accidente</a:t>
            </a:r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06" name="" descr=""/>
          <p:cNvPicPr/>
          <p:nvPr/>
        </p:nvPicPr>
        <p:blipFill>
          <a:blip r:embed="rId4"/>
          <a:stretch/>
        </p:blipFill>
        <p:spPr>
          <a:xfrm>
            <a:off x="5353560" y="1554480"/>
            <a:ext cx="3057840" cy="16905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3" dur="indefinite" restart="never" nodeType="tmRoot">
          <p:childTnLst>
            <p:seq>
              <p:cTn id="2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CustomShape 1"/>
          <p:cNvSpPr/>
          <p:nvPr/>
        </p:nvSpPr>
        <p:spPr>
          <a:xfrm>
            <a:off x="914400" y="397080"/>
            <a:ext cx="8242920" cy="607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r>
              <a:rPr b="0" lang="es-GT" sz="2800" spc="-1" strike="noStrike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Ejemplos y aplicaciones</a:t>
            </a:r>
            <a:endParaRPr b="0" lang="es-GT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8" name="CustomShape 2"/>
          <p:cNvSpPr/>
          <p:nvPr/>
        </p:nvSpPr>
        <p:spPr>
          <a:xfrm>
            <a:off x="349920" y="1232280"/>
            <a:ext cx="4038120" cy="3126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s-G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Análisis de datos</a:t>
            </a:r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G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9" name="CustomShape 3"/>
          <p:cNvSpPr/>
          <p:nvPr/>
        </p:nvSpPr>
        <p:spPr>
          <a:xfrm>
            <a:off x="548640" y="1667880"/>
            <a:ext cx="5251680" cy="1860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10" name="" descr=""/>
          <p:cNvPicPr/>
          <p:nvPr/>
        </p:nvPicPr>
        <p:blipFill>
          <a:blip r:embed="rId1"/>
          <a:stretch/>
        </p:blipFill>
        <p:spPr>
          <a:xfrm>
            <a:off x="464760" y="1567080"/>
            <a:ext cx="2415240" cy="2032920"/>
          </a:xfrm>
          <a:prstGeom prst="rect">
            <a:avLst/>
          </a:prstGeom>
          <a:ln>
            <a:noFill/>
          </a:ln>
        </p:spPr>
      </p:pic>
      <p:pic>
        <p:nvPicPr>
          <p:cNvPr id="211" name="" descr=""/>
          <p:cNvPicPr/>
          <p:nvPr/>
        </p:nvPicPr>
        <p:blipFill>
          <a:blip r:embed="rId2"/>
          <a:stretch/>
        </p:blipFill>
        <p:spPr>
          <a:xfrm>
            <a:off x="5400000" y="1667160"/>
            <a:ext cx="3385080" cy="1572840"/>
          </a:xfrm>
          <a:prstGeom prst="rect">
            <a:avLst/>
          </a:prstGeom>
          <a:ln>
            <a:noFill/>
          </a:ln>
        </p:spPr>
      </p:pic>
      <p:pic>
        <p:nvPicPr>
          <p:cNvPr id="212" name="" descr=""/>
          <p:cNvPicPr/>
          <p:nvPr/>
        </p:nvPicPr>
        <p:blipFill>
          <a:blip r:embed="rId3"/>
          <a:stretch/>
        </p:blipFill>
        <p:spPr>
          <a:xfrm>
            <a:off x="3672000" y="1667880"/>
            <a:ext cx="1394280" cy="1529640"/>
          </a:xfrm>
          <a:prstGeom prst="rect">
            <a:avLst/>
          </a:prstGeom>
          <a:ln>
            <a:noFill/>
          </a:ln>
        </p:spPr>
      </p:pic>
      <p:pic>
        <p:nvPicPr>
          <p:cNvPr id="213" name="" descr=""/>
          <p:cNvPicPr/>
          <p:nvPr/>
        </p:nvPicPr>
        <p:blipFill>
          <a:blip r:embed="rId4"/>
          <a:stretch/>
        </p:blipFill>
        <p:spPr>
          <a:xfrm>
            <a:off x="2736000" y="3456000"/>
            <a:ext cx="3206160" cy="16297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5" dur="indefinite" restart="never" nodeType="tmRoot">
          <p:childTnLst>
            <p:seq>
              <p:cTn id="2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CustomShape 1"/>
          <p:cNvSpPr/>
          <p:nvPr/>
        </p:nvSpPr>
        <p:spPr>
          <a:xfrm>
            <a:off x="914400" y="397080"/>
            <a:ext cx="8242920" cy="607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r>
              <a:rPr b="0" lang="es-GT" sz="2800" spc="-1" strike="noStrike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Que buscamos?</a:t>
            </a:r>
            <a:endParaRPr b="0" lang="es-GT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5" name="CustomShape 2"/>
          <p:cNvSpPr/>
          <p:nvPr/>
        </p:nvSpPr>
        <p:spPr>
          <a:xfrm>
            <a:off x="349920" y="1232280"/>
            <a:ext cx="8434080" cy="3126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16000" indent="-216000">
              <a:buClr>
                <a:srgbClr val="000000"/>
              </a:buClr>
              <a:buFont typeface="Wingdings" charset="2"/>
              <a:buChar char=""/>
            </a:pPr>
            <a:r>
              <a:rPr b="0" lang="es-G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Derivar </a:t>
            </a:r>
            <a:r>
              <a:rPr b="0" lang="es-G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inteligencia</a:t>
            </a:r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buClr>
                <a:srgbClr val="000000"/>
              </a:buClr>
              <a:buFont typeface="Wingdings" charset="2"/>
              <a:buChar char=""/>
            </a:pPr>
            <a:r>
              <a:rPr b="0" lang="es-G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Y de donde </a:t>
            </a:r>
            <a:r>
              <a:rPr b="0" lang="es-G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buscamos </a:t>
            </a:r>
            <a:r>
              <a:rPr b="0" lang="es-G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derivarla? De </a:t>
            </a:r>
            <a:r>
              <a:rPr b="0" lang="es-G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DATOS! </a:t>
            </a:r>
            <a:br/>
            <a:r>
              <a:rPr b="1" lang="es-G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Nota: Machine </a:t>
            </a:r>
            <a:r>
              <a:rPr b="1" lang="es-G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learning no es </a:t>
            </a:r>
            <a:r>
              <a:rPr b="1" lang="es-G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para limpiar </a:t>
            </a:r>
            <a:r>
              <a:rPr b="1" lang="es-G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datos</a:t>
            </a:r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G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6" name="CustomShape 3"/>
          <p:cNvSpPr/>
          <p:nvPr/>
        </p:nvSpPr>
        <p:spPr>
          <a:xfrm>
            <a:off x="548640" y="1667880"/>
            <a:ext cx="5251680" cy="1860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17" name="" descr=""/>
          <p:cNvPicPr/>
          <p:nvPr/>
        </p:nvPicPr>
        <p:blipFill>
          <a:blip r:embed="rId1"/>
          <a:stretch/>
        </p:blipFill>
        <p:spPr>
          <a:xfrm>
            <a:off x="1656000" y="2592000"/>
            <a:ext cx="1875960" cy="1657080"/>
          </a:xfrm>
          <a:prstGeom prst="rect">
            <a:avLst/>
          </a:prstGeom>
          <a:ln>
            <a:noFill/>
          </a:ln>
        </p:spPr>
      </p:pic>
      <p:sp>
        <p:nvSpPr>
          <p:cNvPr id="218" name="CustomShape 4"/>
          <p:cNvSpPr/>
          <p:nvPr/>
        </p:nvSpPr>
        <p:spPr>
          <a:xfrm>
            <a:off x="3531960" y="2664000"/>
            <a:ext cx="1940040" cy="136908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/>
            <a:r>
              <a:rPr b="0" lang="es-G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Algoritmo de ML</a:t>
            </a:r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19" name="" descr=""/>
          <p:cNvPicPr/>
          <p:nvPr/>
        </p:nvPicPr>
        <p:blipFill>
          <a:blip r:embed="rId2"/>
          <a:stretch/>
        </p:blipFill>
        <p:spPr>
          <a:xfrm>
            <a:off x="5472000" y="3077640"/>
            <a:ext cx="409320" cy="666360"/>
          </a:xfrm>
          <a:prstGeom prst="rect">
            <a:avLst/>
          </a:prstGeom>
          <a:ln>
            <a:noFill/>
          </a:ln>
        </p:spPr>
      </p:pic>
      <p:sp>
        <p:nvSpPr>
          <p:cNvPr id="220" name="CustomShape 5"/>
          <p:cNvSpPr/>
          <p:nvPr/>
        </p:nvSpPr>
        <p:spPr>
          <a:xfrm>
            <a:off x="5832000" y="2665080"/>
            <a:ext cx="2088000" cy="144000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21" name="TextShape 6"/>
          <p:cNvSpPr txBox="1"/>
          <p:nvPr/>
        </p:nvSpPr>
        <p:spPr>
          <a:xfrm>
            <a:off x="6155280" y="3168000"/>
            <a:ext cx="133272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just"/>
            <a:r>
              <a:rPr b="0" lang="es-G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Inteligencia</a:t>
            </a:r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2" name="TextShape 7"/>
          <p:cNvSpPr txBox="1"/>
          <p:nvPr/>
        </p:nvSpPr>
        <p:spPr>
          <a:xfrm>
            <a:off x="3384000" y="4405680"/>
            <a:ext cx="306720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1" lang="es-G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Machine Learning Pipeline</a:t>
            </a:r>
            <a:endParaRPr b="1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7" dur="indefinite" restart="never" nodeType="tmRoot">
          <p:childTnLst>
            <p:seq>
              <p:cTn id="2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CustomShape 1"/>
          <p:cNvSpPr/>
          <p:nvPr/>
        </p:nvSpPr>
        <p:spPr>
          <a:xfrm>
            <a:off x="914400" y="397080"/>
            <a:ext cx="8242920" cy="607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r>
              <a:rPr b="0" lang="es-GT" sz="2800" spc="-1" strike="noStrike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ML Pipeline</a:t>
            </a:r>
            <a:endParaRPr b="0" lang="es-GT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24" name="" descr=""/>
          <p:cNvPicPr/>
          <p:nvPr/>
        </p:nvPicPr>
        <p:blipFill>
          <a:blip r:embed="rId1"/>
          <a:stretch/>
        </p:blipFill>
        <p:spPr>
          <a:xfrm>
            <a:off x="1474920" y="1399680"/>
            <a:ext cx="6229080" cy="3352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9" dur="indefinite" restart="never" nodeType="tmRoot">
          <p:childTnLst>
            <p:seq>
              <p:cTn id="3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CustomShape 1"/>
          <p:cNvSpPr/>
          <p:nvPr/>
        </p:nvSpPr>
        <p:spPr>
          <a:xfrm>
            <a:off x="731520" y="433800"/>
            <a:ext cx="8242920" cy="607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r>
              <a:rPr b="0" lang="es-GT" sz="3600" spc="-1" strike="noStrike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Campos y áreas de origen</a:t>
            </a:r>
            <a:endParaRPr b="0" lang="es-GT" sz="3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6" name="CustomShape 2"/>
          <p:cNvSpPr/>
          <p:nvPr/>
        </p:nvSpPr>
        <p:spPr>
          <a:xfrm>
            <a:off x="182880" y="1135440"/>
            <a:ext cx="6856920" cy="4273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16000" indent="-214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GT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El trabajo en AI  y ML es relativamente reciente comparado a otras ciencias.</a:t>
            </a:r>
            <a:endParaRPr b="0" lang="es-GT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GT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Se ha desarrollado en paralelo, alimentado y fortalecido de otras ciencias  como por ejemplo:</a:t>
            </a:r>
            <a:endParaRPr b="0" lang="es-GT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4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GT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Estadística y análisis probabilístico</a:t>
            </a:r>
            <a:endParaRPr b="0" lang="es-GT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4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GT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Matemáticas, principalmente:</a:t>
            </a:r>
            <a:endParaRPr b="0" lang="es-GT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864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GT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Álgebra lineal</a:t>
            </a:r>
            <a:endParaRPr b="0" lang="es-GT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864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GT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Cálculo</a:t>
            </a:r>
            <a:endParaRPr b="0" lang="es-GT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4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GT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Neurociencias</a:t>
            </a:r>
            <a:endParaRPr b="0" lang="es-GT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4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GT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Algoritmos y estructuras de datos</a:t>
            </a:r>
            <a:endParaRPr b="0" lang="es-GT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4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GT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Economía</a:t>
            </a:r>
            <a:endParaRPr b="0" lang="es-GT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4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GT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Investigación de operaciones</a:t>
            </a:r>
            <a:endParaRPr b="0" lang="es-GT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4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GT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Física(en menor medida)</a:t>
            </a:r>
            <a:endParaRPr b="0" lang="es-GT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GT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27" name="" descr=""/>
          <p:cNvPicPr/>
          <p:nvPr/>
        </p:nvPicPr>
        <p:blipFill>
          <a:blip r:embed="rId1"/>
          <a:stretch/>
        </p:blipFill>
        <p:spPr>
          <a:xfrm>
            <a:off x="6808680" y="2926080"/>
            <a:ext cx="2151360" cy="21798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1" dur="indefinite" restart="never" nodeType="tmRoot">
          <p:childTnLst>
            <p:seq>
              <p:cTn id="3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CustomShape 1"/>
          <p:cNvSpPr/>
          <p:nvPr/>
        </p:nvSpPr>
        <p:spPr>
          <a:xfrm>
            <a:off x="448920" y="433800"/>
            <a:ext cx="8242920" cy="607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r>
              <a:rPr b="0" lang="es-GT" sz="3600" spc="-1" strike="noStrike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Prueba de Turing</a:t>
            </a:r>
            <a:endParaRPr b="0" lang="es-GT" sz="3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29" name="" descr=""/>
          <p:cNvPicPr/>
          <p:nvPr/>
        </p:nvPicPr>
        <p:blipFill>
          <a:blip r:embed="rId1"/>
          <a:stretch/>
        </p:blipFill>
        <p:spPr>
          <a:xfrm>
            <a:off x="5760720" y="3017520"/>
            <a:ext cx="3085560" cy="2009880"/>
          </a:xfrm>
          <a:prstGeom prst="rect">
            <a:avLst/>
          </a:prstGeom>
          <a:ln>
            <a:noFill/>
          </a:ln>
        </p:spPr>
      </p:pic>
      <p:pic>
        <p:nvPicPr>
          <p:cNvPr id="230" name="" descr=""/>
          <p:cNvPicPr/>
          <p:nvPr/>
        </p:nvPicPr>
        <p:blipFill>
          <a:blip r:embed="rId2"/>
          <a:stretch/>
        </p:blipFill>
        <p:spPr>
          <a:xfrm>
            <a:off x="3004560" y="3200400"/>
            <a:ext cx="2297880" cy="1750680"/>
          </a:xfrm>
          <a:prstGeom prst="rect">
            <a:avLst/>
          </a:prstGeom>
          <a:ln>
            <a:noFill/>
          </a:ln>
        </p:spPr>
      </p:pic>
      <p:sp>
        <p:nvSpPr>
          <p:cNvPr id="231" name="CustomShape 2"/>
          <p:cNvSpPr/>
          <p:nvPr/>
        </p:nvSpPr>
        <p:spPr>
          <a:xfrm>
            <a:off x="548640" y="1280160"/>
            <a:ext cx="8411400" cy="3379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1" lang="es-G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Prueba de Turing(Enfoque de sistemas que actúan como humanos):</a:t>
            </a:r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s-G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La prueba de Turing,consiste en una persona que realiza preguntas y peticiones sin saber quien las atiende, del otro lado existe una persona y un agente atendiéndolas aleatoriamente, la prueba de Turing se considera “completada”</a:t>
            </a:r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s-G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cuando la persona no puede distinguir si sus preguntas o peticiones, las responde una persona o un agente artificial. Podemos ver que un agente necesita al menos:</a:t>
            </a:r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G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Computer vision</a:t>
            </a:r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G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Natural Language</a:t>
            </a:r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G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Processing</a:t>
            </a:r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G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Aprendizaje</a:t>
            </a:r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G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Posiblemente</a:t>
            </a:r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G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robótica</a:t>
            </a:r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3" dur="indefinite" restart="never" nodeType="tmRoot">
          <p:childTnLst>
            <p:seq>
              <p:cTn id="3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CustomShape 1"/>
          <p:cNvSpPr/>
          <p:nvPr/>
        </p:nvSpPr>
        <p:spPr>
          <a:xfrm>
            <a:off x="448920" y="433800"/>
            <a:ext cx="8242920" cy="607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r>
              <a:rPr b="0" lang="es-GT" sz="3600" spc="-1" strike="noStrike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AI Winters</a:t>
            </a:r>
            <a:endParaRPr b="0" lang="es-GT" sz="3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33" name="" descr=""/>
          <p:cNvPicPr/>
          <p:nvPr/>
        </p:nvPicPr>
        <p:blipFill>
          <a:blip r:embed="rId1"/>
          <a:stretch/>
        </p:blipFill>
        <p:spPr>
          <a:xfrm>
            <a:off x="5120640" y="2834640"/>
            <a:ext cx="3789360" cy="2131920"/>
          </a:xfrm>
          <a:prstGeom prst="rect">
            <a:avLst/>
          </a:prstGeom>
          <a:ln>
            <a:noFill/>
          </a:ln>
        </p:spPr>
      </p:pic>
      <p:sp>
        <p:nvSpPr>
          <p:cNvPr id="234" name="CustomShape 2"/>
          <p:cNvSpPr/>
          <p:nvPr/>
        </p:nvSpPr>
        <p:spPr>
          <a:xfrm>
            <a:off x="274320" y="1211040"/>
            <a:ext cx="8602920" cy="135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1" lang="es-G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Inviernos de la IA: </a:t>
            </a:r>
            <a:r>
              <a:rPr b="0" lang="es-G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 lo largo de su historia, la inteligenia artificial ha sufrido varios </a:t>
            </a:r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s-G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periodos “malos” conocidos como “AI winters” en los cuales ha sufrido de falta de </a:t>
            </a:r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s-G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apoyo, falta de interes, poca investigacion y ha sido ignorada … pero actualmente</a:t>
            </a:r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s-G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no estamos en uno de ellos, en los ultimos años ha habido un resurgimiento, hasta</a:t>
            </a:r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s-G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el punto de crearse una “moda” y surgimiento de numerosas aplicaciones.</a:t>
            </a:r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5" dur="indefinite" restart="never" nodeType="tmRoot">
          <p:childTnLst>
            <p:seq>
              <p:cTn id="3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CustomShape 1"/>
          <p:cNvSpPr/>
          <p:nvPr/>
        </p:nvSpPr>
        <p:spPr>
          <a:xfrm>
            <a:off x="448920" y="433800"/>
            <a:ext cx="8242920" cy="607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r>
              <a:rPr b="0" lang="es-GT" sz="3600" spc="-1" strike="noStrike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The rise of DL and AI</a:t>
            </a:r>
            <a:endParaRPr b="0" lang="es-GT" sz="3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6" name="CustomShape 2"/>
          <p:cNvSpPr/>
          <p:nvPr/>
        </p:nvSpPr>
        <p:spPr>
          <a:xfrm>
            <a:off x="274320" y="1211040"/>
            <a:ext cx="8685720" cy="3085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1" lang="es-GT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El surgimiento de “deep learning”,big data  y la nueva era de la IA:</a:t>
            </a:r>
            <a:r>
              <a:rPr b="0" lang="es-GT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en la acutalidad nos</a:t>
            </a:r>
            <a:endParaRPr b="0" lang="es-GT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s-GT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encontramos en una nueva era para la IA, en la cual esta ha experimentado un </a:t>
            </a:r>
            <a:endParaRPr b="0" lang="es-GT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s-GT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crecimiento nunca antes visto en su historia, esto gracias en buena parte  al </a:t>
            </a:r>
            <a:endParaRPr b="0" lang="es-GT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s-GT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surgimiento de “deep learning” , modelo matematico de la manera en la cual los cientificos creen que el cerebro realiza calculos y computos.</a:t>
            </a:r>
            <a:endParaRPr b="0" lang="es-GT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s-GT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s-GT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 su vez “deep learning” ha existido por decadas, pero es hasta ahora en la era</a:t>
            </a:r>
            <a:endParaRPr b="0" lang="es-GT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s-GT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de “big data” que el mundo genera cantidades enormes de datos, y que existe la </a:t>
            </a:r>
            <a:endParaRPr b="0" lang="es-GT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s-GT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tecnologia(como clusters, GPUs) para poder almacenar y procesar estas cantidades enormes de informacion,esto ha permitido a cientificos crear avances y a ingenieros usar</a:t>
            </a:r>
            <a:endParaRPr b="0" lang="es-GT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s-GT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esta tecnologia para construir nuevas aplicaciones de IA.</a:t>
            </a:r>
            <a:endParaRPr b="0" lang="es-GT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s-GT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s-GT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37" name="" descr=""/>
          <p:cNvPicPr/>
          <p:nvPr/>
        </p:nvPicPr>
        <p:blipFill>
          <a:blip r:embed="rId1"/>
          <a:stretch/>
        </p:blipFill>
        <p:spPr>
          <a:xfrm>
            <a:off x="7315200" y="3742200"/>
            <a:ext cx="1644840" cy="12859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7" dur="indefinite" restart="never" nodeType="tmRoot">
          <p:childTnLst>
            <p:seq>
              <p:cTn id="3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CustomShape 1"/>
          <p:cNvSpPr/>
          <p:nvPr/>
        </p:nvSpPr>
        <p:spPr>
          <a:xfrm>
            <a:off x="448920" y="433800"/>
            <a:ext cx="8242920" cy="607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r>
              <a:rPr b="0" lang="es-GT" sz="3600" spc="-1" strike="noStrike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Bienvenido a ML</a:t>
            </a:r>
            <a:endParaRPr b="0" lang="es-GT" sz="3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1" name="CustomShape 2"/>
          <p:cNvSpPr/>
          <p:nvPr/>
        </p:nvSpPr>
        <p:spPr>
          <a:xfrm>
            <a:off x="448920" y="1350000"/>
            <a:ext cx="8242920" cy="3508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216000" indent="-2145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s-GT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Probablemente usas ML durante el día sin darte cuenta</a:t>
            </a:r>
            <a:r>
              <a:rPr b="1" lang="es-GT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</a:t>
            </a:r>
            <a:endParaRPr b="0" lang="es-GT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GT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GT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52" name="" descr=""/>
          <p:cNvPicPr/>
          <p:nvPr/>
        </p:nvPicPr>
        <p:blipFill>
          <a:blip r:embed="rId1"/>
          <a:stretch/>
        </p:blipFill>
        <p:spPr>
          <a:xfrm>
            <a:off x="370080" y="4032000"/>
            <a:ext cx="5821920" cy="847800"/>
          </a:xfrm>
          <a:prstGeom prst="rect">
            <a:avLst/>
          </a:prstGeom>
          <a:ln>
            <a:noFill/>
          </a:ln>
        </p:spPr>
      </p:pic>
      <p:pic>
        <p:nvPicPr>
          <p:cNvPr id="153" name="" descr=""/>
          <p:cNvPicPr/>
          <p:nvPr/>
        </p:nvPicPr>
        <p:blipFill>
          <a:blip r:embed="rId2"/>
          <a:stretch/>
        </p:blipFill>
        <p:spPr>
          <a:xfrm>
            <a:off x="1800000" y="1944000"/>
            <a:ext cx="3558600" cy="1813680"/>
          </a:xfrm>
          <a:prstGeom prst="rect">
            <a:avLst/>
          </a:prstGeom>
          <a:ln>
            <a:noFill/>
          </a:ln>
        </p:spPr>
      </p:pic>
      <p:pic>
        <p:nvPicPr>
          <p:cNvPr id="154" name="" descr=""/>
          <p:cNvPicPr/>
          <p:nvPr/>
        </p:nvPicPr>
        <p:blipFill>
          <a:blip r:embed="rId3"/>
          <a:stretch/>
        </p:blipFill>
        <p:spPr>
          <a:xfrm>
            <a:off x="6428880" y="1853280"/>
            <a:ext cx="2476080" cy="30668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CustomShape 1"/>
          <p:cNvSpPr/>
          <p:nvPr/>
        </p:nvSpPr>
        <p:spPr>
          <a:xfrm>
            <a:off x="448920" y="433800"/>
            <a:ext cx="8242920" cy="607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r>
              <a:rPr b="0" lang="es-GT" sz="3600" spc="-1" strike="noStrike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The rise of DL and AI</a:t>
            </a:r>
            <a:endParaRPr b="0" lang="es-GT" sz="3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39" name="" descr=""/>
          <p:cNvPicPr/>
          <p:nvPr/>
        </p:nvPicPr>
        <p:blipFill>
          <a:blip r:embed="rId1"/>
          <a:stretch/>
        </p:blipFill>
        <p:spPr>
          <a:xfrm>
            <a:off x="5486400" y="1715400"/>
            <a:ext cx="2833560" cy="2215440"/>
          </a:xfrm>
          <a:prstGeom prst="rect">
            <a:avLst/>
          </a:prstGeom>
          <a:ln>
            <a:noFill/>
          </a:ln>
        </p:spPr>
      </p:pic>
      <p:pic>
        <p:nvPicPr>
          <p:cNvPr id="240" name="" descr=""/>
          <p:cNvPicPr/>
          <p:nvPr/>
        </p:nvPicPr>
        <p:blipFill>
          <a:blip r:embed="rId2"/>
          <a:stretch/>
        </p:blipFill>
        <p:spPr>
          <a:xfrm>
            <a:off x="274320" y="1188720"/>
            <a:ext cx="4388040" cy="3330720"/>
          </a:xfrm>
          <a:prstGeom prst="rect">
            <a:avLst/>
          </a:prstGeom>
          <a:ln>
            <a:noFill/>
          </a:ln>
        </p:spPr>
      </p:pic>
      <p:sp>
        <p:nvSpPr>
          <p:cNvPr id="241" name="CustomShape 2"/>
          <p:cNvSpPr/>
          <p:nvPr/>
        </p:nvSpPr>
        <p:spPr>
          <a:xfrm>
            <a:off x="5588640" y="4511160"/>
            <a:ext cx="3097080" cy="425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s-GT" sz="18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hlinkClick r:id="rId3"/>
              </a:rPr>
              <a:t>Ejemplo de GPU vs CPU</a:t>
            </a:r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9" dur="indefinite" restart="never" nodeType="tmRoot">
          <p:childTnLst>
            <p:seq>
              <p:cTn id="4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CustomShape 1"/>
          <p:cNvSpPr/>
          <p:nvPr/>
        </p:nvSpPr>
        <p:spPr>
          <a:xfrm>
            <a:off x="914400" y="397080"/>
            <a:ext cx="8242920" cy="607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r>
              <a:rPr b="0" lang="es-GT" sz="2800" spc="-1" strike="noStrike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Ejemplos y aplicaciones</a:t>
            </a:r>
            <a:endParaRPr b="0" lang="es-GT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3" name="CustomShape 2"/>
          <p:cNvSpPr/>
          <p:nvPr/>
        </p:nvSpPr>
        <p:spPr>
          <a:xfrm>
            <a:off x="548640" y="1463040"/>
            <a:ext cx="8128440" cy="2873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s-G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Asistentes por comandos de voz(Ejemplo: Siri,Alexa,Cortana)</a:t>
            </a:r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GT" sz="18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hlinkClick r:id="rId1"/>
              </a:rPr>
              <a:t>https://youtu.be/MKRwV3DTVLo?t=7</a:t>
            </a:r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G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Reconocimiento de letras y digitos escritos a mano(por ejemplo en cheques)</a:t>
            </a:r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G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G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G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G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G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G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G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Traductores de idiomas: por ejemplo google translate,usa IA para traducir</a:t>
            </a:r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G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entre mas de 100 idiomas</a:t>
            </a:r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44" name="" descr=""/>
          <p:cNvPicPr/>
          <p:nvPr/>
        </p:nvPicPr>
        <p:blipFill>
          <a:blip r:embed="rId2"/>
          <a:stretch/>
        </p:blipFill>
        <p:spPr>
          <a:xfrm>
            <a:off x="914400" y="2286000"/>
            <a:ext cx="3839400" cy="13705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1" dur="indefinite" restart="never" nodeType="tmRoot">
          <p:childTnLst>
            <p:seq>
              <p:cTn id="4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" descr=""/>
          <p:cNvPicPr/>
          <p:nvPr/>
        </p:nvPicPr>
        <p:blipFill>
          <a:blip r:embed="rId1"/>
          <a:stretch/>
        </p:blipFill>
        <p:spPr>
          <a:xfrm>
            <a:off x="219600" y="3200400"/>
            <a:ext cx="3345120" cy="1843920"/>
          </a:xfrm>
          <a:prstGeom prst="rect">
            <a:avLst/>
          </a:prstGeom>
          <a:ln>
            <a:noFill/>
          </a:ln>
        </p:spPr>
      </p:pic>
      <p:pic>
        <p:nvPicPr>
          <p:cNvPr id="246" name="" descr=""/>
          <p:cNvPicPr/>
          <p:nvPr/>
        </p:nvPicPr>
        <p:blipFill>
          <a:blip r:embed="rId2"/>
          <a:stretch/>
        </p:blipFill>
        <p:spPr>
          <a:xfrm>
            <a:off x="5303520" y="1516680"/>
            <a:ext cx="3559680" cy="3328200"/>
          </a:xfrm>
          <a:prstGeom prst="rect">
            <a:avLst/>
          </a:prstGeom>
          <a:ln>
            <a:noFill/>
          </a:ln>
        </p:spPr>
      </p:pic>
      <p:pic>
        <p:nvPicPr>
          <p:cNvPr id="247" name="" descr=""/>
          <p:cNvPicPr/>
          <p:nvPr/>
        </p:nvPicPr>
        <p:blipFill>
          <a:blip r:embed="rId3"/>
          <a:stretch/>
        </p:blipFill>
        <p:spPr>
          <a:xfrm>
            <a:off x="792000" y="1224000"/>
            <a:ext cx="2016000" cy="18478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3" dur="indefinite" restart="never" nodeType="tmRoot">
          <p:childTnLst>
            <p:seq>
              <p:cTn id="4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CustomShape 1"/>
          <p:cNvSpPr/>
          <p:nvPr/>
        </p:nvSpPr>
        <p:spPr>
          <a:xfrm>
            <a:off x="4480560" y="548640"/>
            <a:ext cx="4511880" cy="342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s-G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Otras aplicaciones</a:t>
            </a:r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9" name="CustomShape 2"/>
          <p:cNvSpPr/>
          <p:nvPr/>
        </p:nvSpPr>
        <p:spPr>
          <a:xfrm>
            <a:off x="274320" y="1142640"/>
            <a:ext cx="8097480" cy="3885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16000" indent="-214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GT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Computer Vision: identificacion de objetos y personas en imagenes o videos</a:t>
            </a:r>
            <a:endParaRPr b="0" lang="es-GT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GT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Computer Vision: aplicaciones de diagnostico medico</a:t>
            </a:r>
            <a:endParaRPr b="0" lang="es-GT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GT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Natural Language Processing: chatbots</a:t>
            </a:r>
            <a:endParaRPr b="0" lang="es-GT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GT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Natural Language Processing: analisis de emociones.</a:t>
            </a:r>
            <a:endParaRPr b="0" lang="es-GT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GT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Deteccion de fraudes en entidades financieras</a:t>
            </a:r>
            <a:endParaRPr b="0" lang="es-GT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GT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Deteccion de anomalias en lineas de produccion.</a:t>
            </a:r>
            <a:endParaRPr b="0" lang="es-GT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GT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Forecastings extremadamente precisos.</a:t>
            </a:r>
            <a:endParaRPr b="0" lang="es-GT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GT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Segmentacion de clientes.</a:t>
            </a:r>
            <a:endParaRPr b="0" lang="es-GT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GT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Advertising(saber que anuncios mostrar para maximizar ingresos)</a:t>
            </a:r>
            <a:endParaRPr b="0" lang="es-GT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GT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Algoritmos Generativos</a:t>
            </a:r>
            <a:endParaRPr b="0" lang="es-GT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GT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Muchas mas..</a:t>
            </a:r>
            <a:r>
              <a:rPr b="0" lang="es-G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.</a:t>
            </a:r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45" dur="indefinite" restart="never" nodeType="tmRoot">
          <p:childTnLst>
            <p:seq>
              <p:cTn id="4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CustomShape 1"/>
          <p:cNvSpPr/>
          <p:nvPr/>
        </p:nvSpPr>
        <p:spPr>
          <a:xfrm>
            <a:off x="448920" y="433800"/>
            <a:ext cx="8242920" cy="607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r>
              <a:rPr b="0" lang="es-GT" sz="3600" spc="-1" strike="noStrike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IA,ML,DL</a:t>
            </a:r>
            <a:endParaRPr b="0" lang="es-GT" sz="3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1" name="CustomShape 2"/>
          <p:cNvSpPr/>
          <p:nvPr/>
        </p:nvSpPr>
        <p:spPr>
          <a:xfrm>
            <a:off x="448920" y="1350000"/>
            <a:ext cx="8242920" cy="3508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216000" indent="-2145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s-GT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Inteligencia Artificial</a:t>
            </a:r>
            <a:endParaRPr b="0" lang="es-GT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5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s-GT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Machine Learning</a:t>
            </a:r>
            <a:endParaRPr b="0" lang="es-GT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5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s-GT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Deep Learning</a:t>
            </a:r>
            <a:endParaRPr b="0" lang="es-GT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GT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GT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52" name="Picture 344" descr=""/>
          <p:cNvPicPr/>
          <p:nvPr/>
        </p:nvPicPr>
        <p:blipFill>
          <a:blip r:embed="rId1"/>
          <a:stretch/>
        </p:blipFill>
        <p:spPr>
          <a:xfrm rot="21537000">
            <a:off x="4990320" y="1221840"/>
            <a:ext cx="3286080" cy="3310200"/>
          </a:xfrm>
          <a:prstGeom prst="rect">
            <a:avLst/>
          </a:prstGeom>
          <a:ln>
            <a:noFill/>
          </a:ln>
        </p:spPr>
      </p:pic>
      <p:pic>
        <p:nvPicPr>
          <p:cNvPr id="253" name="Picture 345" descr=""/>
          <p:cNvPicPr/>
          <p:nvPr/>
        </p:nvPicPr>
        <p:blipFill>
          <a:blip r:embed="rId2"/>
          <a:stretch/>
        </p:blipFill>
        <p:spPr>
          <a:xfrm>
            <a:off x="1080000" y="2808000"/>
            <a:ext cx="2374200" cy="19422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7" dur="indefinite" restart="never" nodeType="tmRoot">
          <p:childTnLst>
            <p:seq>
              <p:cTn id="4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CustomShape 1"/>
          <p:cNvSpPr/>
          <p:nvPr/>
        </p:nvSpPr>
        <p:spPr>
          <a:xfrm>
            <a:off x="448920" y="433800"/>
            <a:ext cx="8242920" cy="607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r>
              <a:rPr b="0" lang="es-GT" sz="3600" spc="-1" strike="noStrike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IA,ML,DL</a:t>
            </a:r>
            <a:endParaRPr b="0" lang="es-GT" sz="3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5" name="CustomShape 2"/>
          <p:cNvSpPr/>
          <p:nvPr/>
        </p:nvSpPr>
        <p:spPr>
          <a:xfrm>
            <a:off x="448920" y="1350000"/>
            <a:ext cx="8242920" cy="3508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56" name="Picture 344" descr=""/>
          <p:cNvPicPr/>
          <p:nvPr/>
        </p:nvPicPr>
        <p:blipFill>
          <a:blip r:embed="rId1"/>
          <a:stretch/>
        </p:blipFill>
        <p:spPr>
          <a:xfrm rot="21537000">
            <a:off x="6514920" y="1582200"/>
            <a:ext cx="2490120" cy="2508480"/>
          </a:xfrm>
          <a:prstGeom prst="rect">
            <a:avLst/>
          </a:prstGeom>
          <a:ln>
            <a:noFill/>
          </a:ln>
        </p:spPr>
      </p:pic>
      <p:sp>
        <p:nvSpPr>
          <p:cNvPr id="257" name="CustomShape 3"/>
          <p:cNvSpPr/>
          <p:nvPr/>
        </p:nvSpPr>
        <p:spPr>
          <a:xfrm>
            <a:off x="182880" y="1828800"/>
            <a:ext cx="6350760" cy="1101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just">
              <a:lnSpc>
                <a:spcPct val="100000"/>
              </a:lnSpc>
            </a:pPr>
            <a:r>
              <a:rPr b="0" lang="es-G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"A computer program is said to learn from experience E with respect to some class of tasks T and performance measure P if its performance at tasks in T, as measured by P, improves with experience E."</a:t>
            </a:r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8" name="CustomShape 4"/>
          <p:cNvSpPr/>
          <p:nvPr/>
        </p:nvSpPr>
        <p:spPr>
          <a:xfrm>
            <a:off x="118080" y="3017520"/>
            <a:ext cx="6006960" cy="1607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s-G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Sub-rama de la inteligencia artificial que consiste en la creación de aplicaciones  inteligentes que "aprenden"  a resolver problemas sin ser programadas explícitamente,</a:t>
            </a:r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s-G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lograndolo a partir de ser expuestas a ejemplos existentes</a:t>
            </a:r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b="0" lang="es-G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9" name="CustomShape 5"/>
          <p:cNvSpPr/>
          <p:nvPr/>
        </p:nvSpPr>
        <p:spPr>
          <a:xfrm>
            <a:off x="274320" y="1371600"/>
            <a:ext cx="2124000" cy="342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1" lang="es-G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Machine Learning</a:t>
            </a:r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49" dur="indefinite" restart="never" nodeType="tmRoot">
          <p:childTnLst>
            <p:seq>
              <p:cTn id="5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CustomShape 1"/>
          <p:cNvSpPr/>
          <p:nvPr/>
        </p:nvSpPr>
        <p:spPr>
          <a:xfrm>
            <a:off x="448920" y="433800"/>
            <a:ext cx="8242920" cy="607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r>
              <a:rPr b="0" lang="es-GT" sz="3600" spc="-1" strike="noStrike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IA,ML,DL</a:t>
            </a:r>
            <a:endParaRPr b="0" lang="es-GT" sz="3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1" name="CustomShape 2"/>
          <p:cNvSpPr/>
          <p:nvPr/>
        </p:nvSpPr>
        <p:spPr>
          <a:xfrm>
            <a:off x="448920" y="1350000"/>
            <a:ext cx="8242920" cy="3508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62" name="Picture 344" descr=""/>
          <p:cNvPicPr/>
          <p:nvPr/>
        </p:nvPicPr>
        <p:blipFill>
          <a:blip r:embed="rId1"/>
          <a:stretch/>
        </p:blipFill>
        <p:spPr>
          <a:xfrm rot="21537000">
            <a:off x="6538320" y="1737720"/>
            <a:ext cx="2490120" cy="2508480"/>
          </a:xfrm>
          <a:prstGeom prst="rect">
            <a:avLst/>
          </a:prstGeom>
          <a:ln>
            <a:noFill/>
          </a:ln>
        </p:spPr>
      </p:pic>
      <p:sp>
        <p:nvSpPr>
          <p:cNvPr id="263" name="CustomShape 3"/>
          <p:cNvSpPr/>
          <p:nvPr/>
        </p:nvSpPr>
        <p:spPr>
          <a:xfrm>
            <a:off x="274320" y="1518480"/>
            <a:ext cx="6350760" cy="76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s-GT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Aplicaciones que mejoran su rendimiento en alguna tarea,</a:t>
            </a:r>
            <a:endParaRPr b="0" lang="es-GT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s-GT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 partir de su exposicion a </a:t>
            </a:r>
            <a:r>
              <a:rPr b="1" lang="es-GT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DATOS </a:t>
            </a:r>
            <a:r>
              <a:rPr b="0" lang="es-GT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de ejemplo,ya que se </a:t>
            </a:r>
            <a:endParaRPr b="0" lang="es-GT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b="0" lang="es-GT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adaptan para identificar patrones en los mismos.</a:t>
            </a:r>
            <a:endParaRPr b="0" lang="es-GT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4" name="CustomShape 4"/>
          <p:cNvSpPr/>
          <p:nvPr/>
        </p:nvSpPr>
        <p:spPr>
          <a:xfrm>
            <a:off x="300960" y="2272680"/>
            <a:ext cx="6006960" cy="330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just">
              <a:lnSpc>
                <a:spcPct val="100000"/>
              </a:lnSpc>
            </a:pPr>
            <a:r>
              <a:rPr b="0" lang="es-GT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No necesitamos definir reglas manualmente, o identificar patrones, dejamos que un algoritmo defina estas reglas y patrones a partir de datos previamente recolectados.</a:t>
            </a:r>
            <a:endParaRPr b="0" lang="es-GT" sz="15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s-GT" sz="15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b="1" lang="es-GT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Ejemplos:</a:t>
            </a:r>
            <a:r>
              <a:rPr b="0" lang="es-GT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endParaRPr b="0" lang="es-GT" sz="15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56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GT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una empresa ha recolectado datos de campañas de marketing y su performance una vez ejecutadas. Puede entrenar un agente de ML con estos datos para que este agente aprenda a predecir el performance de futuras campañas antes de invertir tiempo y recursos en ella.</a:t>
            </a:r>
            <a:endParaRPr b="0" lang="es-GT" sz="15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56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GT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Una empresa usa ML para identificar de sus datos segmentos de clientes</a:t>
            </a:r>
            <a:endParaRPr b="0" lang="es-GT" sz="15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56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G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5" name="CustomShape 5"/>
          <p:cNvSpPr/>
          <p:nvPr/>
        </p:nvSpPr>
        <p:spPr>
          <a:xfrm>
            <a:off x="274320" y="1188720"/>
            <a:ext cx="6915240" cy="342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1" lang="es-G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Machine Learning(definicion mas intuitiva y relacionada a DS)</a:t>
            </a:r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51" dur="indefinite" restart="never" nodeType="tmRoot">
          <p:childTnLst>
            <p:seq>
              <p:cTn id="5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CustomShape 1"/>
          <p:cNvSpPr/>
          <p:nvPr/>
        </p:nvSpPr>
        <p:spPr>
          <a:xfrm>
            <a:off x="133200" y="1188720"/>
            <a:ext cx="9100800" cy="3378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s-G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Machine learning tiene relación directa e incluso en ocasiones se usa como sinónimo de "data mining" ya que se comparten muchas herramientas,técnicas y algoritmos. Como ejemplo , veamos en wikipedia la definicion de "support vector machine" o "k means".</a:t>
            </a:r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s-G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Esto a su vez provoca que tenga una relacion directa con otras areas tradicionales</a:t>
            </a:r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s-G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como inteligencia de negocios y data analytics, incluso algunos lo ven como el proximo</a:t>
            </a:r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s-G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paso o la evolucion de estas.</a:t>
            </a:r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1" lang="es-G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Mi vision personal? </a:t>
            </a:r>
            <a:r>
              <a:rPr b="0" lang="es-G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Inteligencia de negocios se encuentra con inteligencia artificial.</a:t>
            </a:r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7" name="CustomShape 2"/>
          <p:cNvSpPr/>
          <p:nvPr/>
        </p:nvSpPr>
        <p:spPr>
          <a:xfrm>
            <a:off x="5613480" y="409320"/>
            <a:ext cx="3437640" cy="595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s-G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Relacion con Data Mining</a:t>
            </a:r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s-G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Big Data y Business Intelligence</a:t>
            </a:r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68" name="" descr=""/>
          <p:cNvPicPr/>
          <p:nvPr/>
        </p:nvPicPr>
        <p:blipFill>
          <a:blip r:embed="rId1"/>
          <a:stretch/>
        </p:blipFill>
        <p:spPr>
          <a:xfrm>
            <a:off x="3566160" y="2011680"/>
            <a:ext cx="2503440" cy="1493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3" dur="indefinite" restart="never" nodeType="tmRoot">
          <p:childTnLst>
            <p:seq>
              <p:cTn id="5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CustomShape 1"/>
          <p:cNvSpPr/>
          <p:nvPr/>
        </p:nvSpPr>
        <p:spPr>
          <a:xfrm>
            <a:off x="182880" y="1280160"/>
            <a:ext cx="8561520" cy="1014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s-GT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“</a:t>
            </a:r>
            <a:r>
              <a:rPr b="0" lang="es-GT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You can’t do AI without machine learning. You also can’t do machine learning without analytics, and you can’t do analytics without data infrastructure.” </a:t>
            </a:r>
            <a:r>
              <a:rPr b="1" lang="es-GT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Hilary Mason</a:t>
            </a:r>
            <a:endParaRPr b="0" lang="es-GT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s-GT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0" name="CustomShape 2"/>
          <p:cNvSpPr/>
          <p:nvPr/>
        </p:nvSpPr>
        <p:spPr>
          <a:xfrm>
            <a:off x="182880" y="2011680"/>
            <a:ext cx="7913880" cy="595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s-G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“</a:t>
            </a:r>
            <a:r>
              <a:rPr b="0" lang="es-G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Artificial Intelligence is the goal, machine learning is the rocket, and big data</a:t>
            </a:r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s-G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is the fuel”</a:t>
            </a:r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1" name="CustomShape 3"/>
          <p:cNvSpPr/>
          <p:nvPr/>
        </p:nvSpPr>
        <p:spPr>
          <a:xfrm>
            <a:off x="5704920" y="408960"/>
            <a:ext cx="3437640" cy="595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s-G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Relacion con Data Mining</a:t>
            </a:r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s-G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Big Data y Business Intelligence</a:t>
            </a:r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2" name="CustomShape 4"/>
          <p:cNvSpPr/>
          <p:nvPr/>
        </p:nvSpPr>
        <p:spPr>
          <a:xfrm>
            <a:off x="274320" y="2926080"/>
            <a:ext cx="8262720" cy="1860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s-G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Los datos , su calidad y cantidad , son el corazon de una aplicacion de ML.</a:t>
            </a:r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s-G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Si queremos crear aplicaciones inteligentes, o llevar la inteligencia de negocios </a:t>
            </a:r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s-G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tradicional al siguiente nivel, necesitamos ML.</a:t>
            </a:r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s-G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Pero no olvidemos que ML no es la unica area de IA aun que es una de las mas</a:t>
            </a:r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s-G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exitosas</a:t>
            </a:r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55" dur="indefinite" restart="never" nodeType="tmRoot">
          <p:childTnLst>
            <p:seq>
              <p:cTn id="5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CustomShape 1"/>
          <p:cNvSpPr/>
          <p:nvPr/>
        </p:nvSpPr>
        <p:spPr>
          <a:xfrm>
            <a:off x="4937760" y="408960"/>
            <a:ext cx="4204800" cy="595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s-G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Relacion con estadistica,</a:t>
            </a:r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s-G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calculo,algebra lineal y otras ciencias</a:t>
            </a:r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4" name="CustomShape 2"/>
          <p:cNvSpPr/>
          <p:nvPr/>
        </p:nvSpPr>
        <p:spPr>
          <a:xfrm>
            <a:off x="104760" y="1296000"/>
            <a:ext cx="8890200" cy="261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s-G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Machine learning posee una fuerte influencia de la estadistica tradicional y</a:t>
            </a:r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G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analisis probabilistico,por lo cual es muy comun que profesionales de la estadistica incursionen en ML</a:t>
            </a:r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G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Posee tambien una fuerte relacion con matematicas, especificamente calculo</a:t>
            </a:r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G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multivariable(derivadas,gradientes y optimizacion) y algebra lineal(operaciones</a:t>
            </a:r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G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vectoriales y matriciales), fisica en menor medida(momentum)</a:t>
            </a:r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G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Aun que existen paquetes de software que esconden estos detalles al programador,</a:t>
            </a:r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G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si deseas entender , dominar y practicar de manera exitosa ML, AI ,necesitas</a:t>
            </a:r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G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dominar los conceptos basicos de estas ciencias, y como se aplican a ML e IA.</a:t>
            </a:r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G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75" name="" descr=""/>
          <p:cNvPicPr/>
          <p:nvPr/>
        </p:nvPicPr>
        <p:blipFill>
          <a:blip r:embed="rId1"/>
          <a:stretch/>
        </p:blipFill>
        <p:spPr>
          <a:xfrm>
            <a:off x="685080" y="3749040"/>
            <a:ext cx="2422440" cy="1140480"/>
          </a:xfrm>
          <a:prstGeom prst="rect">
            <a:avLst/>
          </a:prstGeom>
          <a:ln>
            <a:noFill/>
          </a:ln>
        </p:spPr>
      </p:pic>
      <p:pic>
        <p:nvPicPr>
          <p:cNvPr id="276" name="" descr=""/>
          <p:cNvPicPr/>
          <p:nvPr/>
        </p:nvPicPr>
        <p:blipFill>
          <a:blip r:embed="rId2"/>
          <a:stretch/>
        </p:blipFill>
        <p:spPr>
          <a:xfrm>
            <a:off x="4846320" y="3840480"/>
            <a:ext cx="2742480" cy="1264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7" dur="indefinite" restart="never" nodeType="tmRoot">
          <p:childTnLst>
            <p:seq>
              <p:cTn id="5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CustomShape 1"/>
          <p:cNvSpPr/>
          <p:nvPr/>
        </p:nvSpPr>
        <p:spPr>
          <a:xfrm>
            <a:off x="808560" y="397080"/>
            <a:ext cx="8242920" cy="607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r>
              <a:rPr b="0" lang="es-GT" sz="3600" spc="-1" strike="noStrike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</a:t>
            </a:r>
            <a:r>
              <a:rPr b="0" lang="es-GT" sz="3600" spc="-1" strike="noStrike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Sub-Campo de AI</a:t>
            </a:r>
            <a:endParaRPr b="0" lang="es-GT" sz="3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6" name="CustomShape 2"/>
          <p:cNvSpPr/>
          <p:nvPr/>
        </p:nvSpPr>
        <p:spPr>
          <a:xfrm>
            <a:off x="182880" y="1153440"/>
            <a:ext cx="8242920" cy="3508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216000" indent="-2145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s-GT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</a:t>
            </a:r>
            <a:r>
              <a:rPr b="0" lang="es-GT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Sub campo de AI pero alimentado por otras ciencias.</a:t>
            </a:r>
            <a:endParaRPr b="0" lang="es-GT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5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s-GT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Provee nuevas capacidades a las computadoras</a:t>
            </a:r>
            <a:endParaRPr b="0" lang="es-GT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GT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Aplicaciones que no pueden programarse a mano(o con algoritmos comunes) como : helicópteros autónomos, procesamiento de lenguaje natural(NLP), computer vision(reconocimiento en imágenes) , reconocimiento de voz(por ejemplo Siri)</a:t>
            </a:r>
            <a:endParaRPr b="0" lang="es-GT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GT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Aplicaciones auto-personalizables: aplicaciones que se adaptan y muestran contenido personalizado para cada usuario.</a:t>
            </a:r>
            <a:endParaRPr b="0" lang="es-GT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GT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 </a:t>
            </a:r>
            <a:endParaRPr b="0" lang="es-GT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GT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GT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57" name="" descr=""/>
          <p:cNvPicPr/>
          <p:nvPr/>
        </p:nvPicPr>
        <p:blipFill>
          <a:blip r:embed="rId1"/>
          <a:stretch/>
        </p:blipFill>
        <p:spPr>
          <a:xfrm>
            <a:off x="3600000" y="3744000"/>
            <a:ext cx="2013840" cy="13334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CustomShape 1"/>
          <p:cNvSpPr/>
          <p:nvPr/>
        </p:nvSpPr>
        <p:spPr>
          <a:xfrm>
            <a:off x="4937760" y="408960"/>
            <a:ext cx="4204800" cy="595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s-G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Cursos relevantes en el pensum de </a:t>
            </a:r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s-G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la carrera de ingenieria en sistemas</a:t>
            </a:r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8" name="CustomShape 2"/>
          <p:cNvSpPr/>
          <p:nvPr/>
        </p:nvSpPr>
        <p:spPr>
          <a:xfrm>
            <a:off x="104760" y="1296000"/>
            <a:ext cx="8890200" cy="261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1" lang="es-G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Cursos relevantes en el pensum de ingenieria en sistemas </a:t>
            </a:r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0" lang="es-G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Algoritmos y estructuras de datos</a:t>
            </a:r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0" lang="es-G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Estadistica,analisis probabilistico</a:t>
            </a:r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0" lang="es-G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Algebra lineal:vectores, matrices, tensores y operaciones entre estos tal como el producto punto.</a:t>
            </a:r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0" lang="es-G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Calculo multivariable: derivadas y gradientes, curvas de nivel ,optimizacion</a:t>
            </a:r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0" lang="es-G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Fisica: momentum</a:t>
            </a:r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0" lang="es-G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Hay influencia de otras ciencias, por ejemplo economia!</a:t>
            </a:r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0" lang="es-G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Bases de datos: los datos son el combustible de los algoritmos de IA.</a:t>
            </a:r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G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79" name="" descr=""/>
          <p:cNvPicPr/>
          <p:nvPr/>
        </p:nvPicPr>
        <p:blipFill>
          <a:blip r:embed="rId1"/>
          <a:stretch/>
        </p:blipFill>
        <p:spPr>
          <a:xfrm>
            <a:off x="685080" y="3749040"/>
            <a:ext cx="2422440" cy="1140480"/>
          </a:xfrm>
          <a:prstGeom prst="rect">
            <a:avLst/>
          </a:prstGeom>
          <a:ln>
            <a:noFill/>
          </a:ln>
        </p:spPr>
      </p:pic>
      <p:pic>
        <p:nvPicPr>
          <p:cNvPr id="280" name="" descr=""/>
          <p:cNvPicPr/>
          <p:nvPr/>
        </p:nvPicPr>
        <p:blipFill>
          <a:blip r:embed="rId2"/>
          <a:stretch/>
        </p:blipFill>
        <p:spPr>
          <a:xfrm>
            <a:off x="4846320" y="3840480"/>
            <a:ext cx="2742480" cy="1264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9" dur="indefinite" restart="never" nodeType="tmRoot">
          <p:childTnLst>
            <p:seq>
              <p:cTn id="6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CustomShape 1"/>
          <p:cNvSpPr/>
          <p:nvPr/>
        </p:nvSpPr>
        <p:spPr>
          <a:xfrm>
            <a:off x="2281320" y="281160"/>
            <a:ext cx="6104880" cy="56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s-GT" sz="3600" spc="-1" strike="noStrike">
                <a:solidFill>
                  <a:srgbClr val="00aacc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Deep learning y redes neuronales</a:t>
            </a:r>
            <a:endParaRPr b="0" lang="es-GT" sz="3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2" name="CustomShape 2"/>
          <p:cNvSpPr/>
          <p:nvPr/>
        </p:nvSpPr>
        <p:spPr>
          <a:xfrm>
            <a:off x="2281320" y="1044720"/>
            <a:ext cx="6104880" cy="3660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1280" algn="just">
              <a:lnSpc>
                <a:spcPct val="100000"/>
              </a:lnSpc>
              <a:buClr>
                <a:srgbClr val="000000"/>
              </a:buClr>
              <a:buSzPct val="45000"/>
              <a:buFont typeface="Arial"/>
              <a:buChar char="•"/>
            </a:pPr>
            <a:r>
              <a:rPr b="0" lang="es-GT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Sub-rama de ML que ha proveido grandes avances y nuevas aplicaciones a la inteligencia artificial.</a:t>
            </a:r>
            <a:endParaRPr b="0" lang="es-GT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1280" algn="just">
              <a:lnSpc>
                <a:spcPct val="100000"/>
              </a:lnSpc>
              <a:buClr>
                <a:srgbClr val="000000"/>
              </a:buClr>
              <a:buSzPct val="45000"/>
              <a:buFont typeface="Arial"/>
              <a:buChar char="•"/>
            </a:pPr>
            <a:r>
              <a:rPr b="0" lang="es-GT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Modelo matematico de como los cientificos</a:t>
            </a:r>
            <a:endParaRPr b="0" lang="es-GT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1280" algn="just">
              <a:lnSpc>
                <a:spcPct val="100000"/>
              </a:lnSpc>
              <a:buClr>
                <a:srgbClr val="000000"/>
              </a:buClr>
              <a:buSzPct val="45000"/>
              <a:buFont typeface="Arial"/>
              <a:buChar char="•"/>
            </a:pPr>
            <a:r>
              <a:rPr b="0" lang="es-GT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creen que el cerebro realiza operaciones</a:t>
            </a:r>
            <a:endParaRPr b="0" lang="es-GT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1280" algn="just">
              <a:lnSpc>
                <a:spcPct val="100000"/>
              </a:lnSpc>
              <a:buClr>
                <a:srgbClr val="000000"/>
              </a:buClr>
              <a:buSzPct val="45000"/>
              <a:buFont typeface="Arial"/>
              <a:buChar char="•"/>
            </a:pPr>
            <a:r>
              <a:rPr b="0" lang="es-GT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Ha existido por decadas,pero es hasta ahora en la era de “big data”, cloud computing, clusters y sistemas distribuidos.</a:t>
            </a:r>
            <a:endParaRPr b="0" lang="es-GT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GT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83" name="Picture 373" descr=""/>
          <p:cNvPicPr/>
          <p:nvPr/>
        </p:nvPicPr>
        <p:blipFill>
          <a:blip r:embed="rId1"/>
          <a:stretch/>
        </p:blipFill>
        <p:spPr>
          <a:xfrm>
            <a:off x="4601160" y="3838680"/>
            <a:ext cx="1798200" cy="10062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1" dur="indefinite" restart="never" nodeType="tmRoot">
          <p:childTnLst>
            <p:seq>
              <p:cTn id="6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CustomShape 1"/>
          <p:cNvSpPr/>
          <p:nvPr/>
        </p:nvSpPr>
        <p:spPr>
          <a:xfrm>
            <a:off x="2281320" y="281160"/>
            <a:ext cx="6104880" cy="56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s-GT" sz="3600" spc="-1" strike="noStrike">
                <a:solidFill>
                  <a:srgbClr val="00aacc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Deep learning y redes neuronales</a:t>
            </a:r>
            <a:endParaRPr b="0" lang="es-GT" sz="3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5" name="CustomShape 2"/>
          <p:cNvSpPr/>
          <p:nvPr/>
        </p:nvSpPr>
        <p:spPr>
          <a:xfrm>
            <a:off x="2281320" y="1044720"/>
            <a:ext cx="6104880" cy="3660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1280" algn="just">
              <a:lnSpc>
                <a:spcPct val="100000"/>
              </a:lnSpc>
              <a:buClr>
                <a:srgbClr val="000000"/>
              </a:buClr>
              <a:buSzPct val="45000"/>
              <a:buFont typeface="Arial"/>
              <a:buChar char="•"/>
            </a:pPr>
            <a:r>
              <a:rPr b="0" lang="es-G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Existen diversas arquitecturas, pero la arquitectura basica consiste en neuronas que realizan un calculo a sus valores de entrada y envian su resultado a otras neuronas a traves de conexiones con “pesos” entre neuronas.</a:t>
            </a:r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1280" algn="just">
              <a:lnSpc>
                <a:spcPct val="100000"/>
              </a:lnSpc>
              <a:buClr>
                <a:srgbClr val="000000"/>
              </a:buClr>
              <a:buSzPct val="45000"/>
              <a:buFont typeface="Arial"/>
              <a:buChar char="•"/>
            </a:pPr>
            <a:r>
              <a:rPr b="0" lang="es-G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La red aprende los valores optimos de estos pesos por si misma a traves de el proceso de “entrenamiento”</a:t>
            </a:r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86" name="Picture 374" descr=""/>
          <p:cNvPicPr/>
          <p:nvPr/>
        </p:nvPicPr>
        <p:blipFill>
          <a:blip r:embed="rId1"/>
          <a:stretch/>
        </p:blipFill>
        <p:spPr>
          <a:xfrm>
            <a:off x="4394520" y="3415680"/>
            <a:ext cx="2096280" cy="1520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3" dur="indefinite" restart="never" nodeType="tmRoot">
          <p:childTnLst>
            <p:seq>
              <p:cTn id="6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CustomShape 1"/>
          <p:cNvSpPr/>
          <p:nvPr/>
        </p:nvSpPr>
        <p:spPr>
          <a:xfrm>
            <a:off x="2281320" y="281160"/>
            <a:ext cx="6104880" cy="56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s-GT" sz="3600" spc="-1" strike="noStrike">
                <a:solidFill>
                  <a:srgbClr val="00aacc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Tipos de aprendizaje</a:t>
            </a:r>
            <a:endParaRPr b="0" lang="es-GT" sz="3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8" name="CustomShape 2"/>
          <p:cNvSpPr/>
          <p:nvPr/>
        </p:nvSpPr>
        <p:spPr>
          <a:xfrm>
            <a:off x="2281320" y="1044720"/>
            <a:ext cx="6104880" cy="3660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1" lang="es-G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Aprendizaje supervisado:</a:t>
            </a:r>
            <a:r>
              <a:rPr b="1" lang="es-GT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</a:t>
            </a:r>
            <a:r>
              <a:rPr b="0" lang="es-GT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el tipo mas comun, consiste en dar al algoritmo datos de la forma . </a:t>
            </a:r>
            <a:endParaRPr b="0" lang="es-GT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1280" algn="just">
              <a:lnSpc>
                <a:spcPct val="100000"/>
              </a:lnSpc>
              <a:buClr>
                <a:srgbClr val="000000"/>
              </a:buClr>
              <a:buSzPct val="45000"/>
              <a:buFont typeface="Arial"/>
              <a:buChar char="•"/>
            </a:pPr>
            <a:r>
              <a:rPr b="0" lang="es-GT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(x,y) o (entrada,salida) y el algoritmo aprendera una funcion que mapea los valores de x , a y . X puede ser data estructurada, imagenes, o cualquier tipo de dato que pueda llevarse a una representacion numerica.</a:t>
            </a:r>
            <a:endParaRPr b="0" lang="es-GT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648000" indent="-21456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GT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Si </a:t>
            </a:r>
            <a:r>
              <a:rPr b="1" lang="es-GT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y</a:t>
            </a:r>
            <a:r>
              <a:rPr b="0" lang="es-GT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es un valor numerico continuo, es regresion</a:t>
            </a:r>
            <a:endParaRPr b="0" lang="es-GT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648000" indent="-21456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GT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Si </a:t>
            </a:r>
            <a:r>
              <a:rPr b="1" lang="es-GT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y</a:t>
            </a:r>
            <a:r>
              <a:rPr b="0" lang="es-GT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es un valor discreto, como una categoria es classificacion</a:t>
            </a:r>
            <a:endParaRPr b="0" lang="es-GT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s-GT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89" name="" descr=""/>
          <p:cNvPicPr/>
          <p:nvPr/>
        </p:nvPicPr>
        <p:blipFill>
          <a:blip r:embed="rId1"/>
          <a:stretch/>
        </p:blipFill>
        <p:spPr>
          <a:xfrm>
            <a:off x="2834640" y="3371760"/>
            <a:ext cx="2010240" cy="1473120"/>
          </a:xfrm>
          <a:prstGeom prst="rect">
            <a:avLst/>
          </a:prstGeom>
          <a:ln>
            <a:noFill/>
          </a:ln>
        </p:spPr>
      </p:pic>
      <p:pic>
        <p:nvPicPr>
          <p:cNvPr id="290" name="" descr=""/>
          <p:cNvPicPr/>
          <p:nvPr/>
        </p:nvPicPr>
        <p:blipFill>
          <a:blip r:embed="rId2"/>
          <a:stretch/>
        </p:blipFill>
        <p:spPr>
          <a:xfrm>
            <a:off x="5669280" y="3157200"/>
            <a:ext cx="2548800" cy="17791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5" dur="indefinite" restart="never" nodeType="tmRoot">
          <p:childTnLst>
            <p:seq>
              <p:cTn id="6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CustomShape 1"/>
          <p:cNvSpPr/>
          <p:nvPr/>
        </p:nvSpPr>
        <p:spPr>
          <a:xfrm>
            <a:off x="2286000" y="270000"/>
            <a:ext cx="6104880" cy="3660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1280" algn="just">
              <a:lnSpc>
                <a:spcPct val="100000"/>
              </a:lnSpc>
              <a:buClr>
                <a:srgbClr val="000000"/>
              </a:buClr>
              <a:buSzPct val="45000"/>
              <a:buFont typeface="Arial"/>
              <a:buChar char="•"/>
            </a:pPr>
            <a:r>
              <a:rPr b="1" lang="es-G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Aprendizaje No-supervisado:</a:t>
            </a:r>
            <a:r>
              <a:rPr b="1" lang="es-GT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</a:t>
            </a:r>
            <a:r>
              <a:rPr b="0" lang="es-GT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en este tipo, el dataset no tiene la forma (X,Y) por lo cual el algoritmo no puede aprender a dar un valor Y a otros valores X, en el aprendizaje no supervisado decimos al algoritmo “Aca esta la data, por favor encuentra algun patron o estructura en ella”.</a:t>
            </a:r>
            <a:endParaRPr b="0" lang="es-GT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1280" algn="just">
              <a:lnSpc>
                <a:spcPct val="100000"/>
              </a:lnSpc>
              <a:buClr>
                <a:srgbClr val="000000"/>
              </a:buClr>
              <a:buSzPct val="45000"/>
              <a:buFont typeface="Arial"/>
              <a:buChar char="•"/>
            </a:pPr>
            <a:r>
              <a:rPr b="0" lang="es-GT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Algunos ejemplos y aplicaciones son:</a:t>
            </a:r>
            <a:endParaRPr b="0" lang="es-GT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456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s-GT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Reduccion de dimensionalidad</a:t>
            </a:r>
            <a:r>
              <a:rPr b="0" lang="es-GT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: tenemos un dataset altamente dimensional(muchas columnas) y queremos reducirlo a una representacion con menos dimensiones para analizarlo mas facil,o crear representaciones que ocupen menos memoria o disco.</a:t>
            </a:r>
            <a:endParaRPr b="0" lang="es-GT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456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s-GT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Clustering:</a:t>
            </a:r>
            <a:r>
              <a:rPr b="0" lang="es-GT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El clustering consiste en solicar al algoritmo encontrar grupos relacionados en la data, un uso comun es segmentacion de clientes,o agrupacion de documentos por topicos similares.</a:t>
            </a:r>
            <a:endParaRPr b="0" lang="es-GT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456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s-GT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Word2vec: </a:t>
            </a:r>
            <a:r>
              <a:rPr b="0" lang="es-GT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utilizado en natural language processing, consiste en convertir palabras a representaciones vectoriales con semantica incrustada.</a:t>
            </a:r>
            <a:endParaRPr b="0" lang="es-GT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456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s-GT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Deteccion de anomalias: </a:t>
            </a:r>
            <a:r>
              <a:rPr b="0" lang="es-GT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sistemas de alertas de fraudes en entidades financieras, piezas defectuosas en fabricas  y similares.</a:t>
            </a:r>
            <a:r>
              <a:rPr b="1" lang="es-GT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</a:t>
            </a:r>
            <a:endParaRPr b="0" lang="es-GT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s-GT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67" dur="indefinite" restart="never" nodeType="tmRoot">
          <p:childTnLst>
            <p:seq>
              <p:cTn id="6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CustomShape 1"/>
          <p:cNvSpPr/>
          <p:nvPr/>
        </p:nvSpPr>
        <p:spPr>
          <a:xfrm>
            <a:off x="2281320" y="281160"/>
            <a:ext cx="6104880" cy="56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s-GT" sz="3600" spc="-1" strike="noStrike">
                <a:solidFill>
                  <a:srgbClr val="00aacc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Aprendizaje no supervisado</a:t>
            </a:r>
            <a:endParaRPr b="0" lang="es-GT" sz="3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93" name="" descr=""/>
          <p:cNvPicPr/>
          <p:nvPr/>
        </p:nvPicPr>
        <p:blipFill>
          <a:blip r:embed="rId1"/>
          <a:stretch/>
        </p:blipFill>
        <p:spPr>
          <a:xfrm>
            <a:off x="5883840" y="1097280"/>
            <a:ext cx="3075840" cy="2141280"/>
          </a:xfrm>
          <a:prstGeom prst="rect">
            <a:avLst/>
          </a:prstGeom>
          <a:ln>
            <a:noFill/>
          </a:ln>
        </p:spPr>
      </p:pic>
      <p:pic>
        <p:nvPicPr>
          <p:cNvPr id="294" name="" descr=""/>
          <p:cNvPicPr/>
          <p:nvPr/>
        </p:nvPicPr>
        <p:blipFill>
          <a:blip r:embed="rId2"/>
          <a:stretch/>
        </p:blipFill>
        <p:spPr>
          <a:xfrm>
            <a:off x="2377440" y="1079280"/>
            <a:ext cx="2732040" cy="2119680"/>
          </a:xfrm>
          <a:prstGeom prst="rect">
            <a:avLst/>
          </a:prstGeom>
          <a:ln>
            <a:noFill/>
          </a:ln>
        </p:spPr>
      </p:pic>
      <p:pic>
        <p:nvPicPr>
          <p:cNvPr id="295" name="" descr=""/>
          <p:cNvPicPr/>
          <p:nvPr/>
        </p:nvPicPr>
        <p:blipFill>
          <a:blip r:embed="rId3"/>
          <a:stretch/>
        </p:blipFill>
        <p:spPr>
          <a:xfrm>
            <a:off x="2316960" y="3404880"/>
            <a:ext cx="3168000" cy="1622880"/>
          </a:xfrm>
          <a:prstGeom prst="rect">
            <a:avLst/>
          </a:prstGeom>
          <a:ln>
            <a:noFill/>
          </a:ln>
        </p:spPr>
      </p:pic>
      <p:pic>
        <p:nvPicPr>
          <p:cNvPr id="296" name="" descr=""/>
          <p:cNvPicPr/>
          <p:nvPr/>
        </p:nvPicPr>
        <p:blipFill>
          <a:blip r:embed="rId4"/>
          <a:stretch/>
        </p:blipFill>
        <p:spPr>
          <a:xfrm>
            <a:off x="6330600" y="3223440"/>
            <a:ext cx="1989000" cy="17128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9" dur="indefinite" restart="never" nodeType="tmRoot">
          <p:childTnLst>
            <p:seq>
              <p:cTn id="7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CustomShape 1"/>
          <p:cNvSpPr/>
          <p:nvPr/>
        </p:nvSpPr>
        <p:spPr>
          <a:xfrm>
            <a:off x="2281320" y="281160"/>
            <a:ext cx="6104880" cy="56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s-GT" sz="3600" spc="-1" strike="noStrike">
                <a:solidFill>
                  <a:srgbClr val="00aacc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Aprendizaje por refuerzo</a:t>
            </a:r>
            <a:endParaRPr b="0" lang="es-GT" sz="3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8" name="CustomShape 2"/>
          <p:cNvSpPr/>
          <p:nvPr/>
        </p:nvSpPr>
        <p:spPr>
          <a:xfrm>
            <a:off x="2282400" y="1188720"/>
            <a:ext cx="6860160" cy="261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16000" indent="-214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G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Se basa en recompensas y castigos.</a:t>
            </a:r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G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Se coloca a un agente en un ambiente, el agente percibe</a:t>
            </a:r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G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el estado del ambiente  y toma una accion segun su </a:t>
            </a:r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G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politica, la accion en ese estado le puede traer una recompensa</a:t>
            </a:r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G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 un castigo y llevarlo a un nuevo estado</a:t>
            </a:r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G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, el agente actualiza su politica en funcion de esto para futuras</a:t>
            </a:r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G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ocasiones, hasta que se vuelve optimo en cumplir un objetivo</a:t>
            </a:r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G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en ese ambiente.</a:t>
            </a:r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G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Resultados espectaculares recientemente encaminados a </a:t>
            </a:r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G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AGI(artificial general intelligence).</a:t>
            </a:r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71" dur="indefinite" restart="never" nodeType="tmRoot">
          <p:childTnLst>
            <p:seq>
              <p:cTn id="7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CustomShape 1"/>
          <p:cNvSpPr/>
          <p:nvPr/>
        </p:nvSpPr>
        <p:spPr>
          <a:xfrm>
            <a:off x="2281320" y="281160"/>
            <a:ext cx="6104880" cy="56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s-GT" sz="3600" spc="-1" strike="noStrike">
                <a:solidFill>
                  <a:srgbClr val="00aacc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Aprendizaje por refuerzo</a:t>
            </a:r>
            <a:endParaRPr b="0" lang="es-GT" sz="3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00" name="" descr=""/>
          <p:cNvPicPr/>
          <p:nvPr/>
        </p:nvPicPr>
        <p:blipFill>
          <a:blip r:embed="rId1"/>
          <a:stretch/>
        </p:blipFill>
        <p:spPr>
          <a:xfrm>
            <a:off x="2337120" y="852120"/>
            <a:ext cx="3605040" cy="2574360"/>
          </a:xfrm>
          <a:prstGeom prst="rect">
            <a:avLst/>
          </a:prstGeom>
          <a:ln>
            <a:noFill/>
          </a:ln>
        </p:spPr>
      </p:pic>
      <p:pic>
        <p:nvPicPr>
          <p:cNvPr id="301" name="" descr=""/>
          <p:cNvPicPr/>
          <p:nvPr/>
        </p:nvPicPr>
        <p:blipFill>
          <a:blip r:embed="rId2"/>
          <a:stretch/>
        </p:blipFill>
        <p:spPr>
          <a:xfrm>
            <a:off x="2084400" y="3474720"/>
            <a:ext cx="4132080" cy="1665000"/>
          </a:xfrm>
          <a:prstGeom prst="rect">
            <a:avLst/>
          </a:prstGeom>
          <a:ln>
            <a:noFill/>
          </a:ln>
        </p:spPr>
      </p:pic>
      <p:sp>
        <p:nvSpPr>
          <p:cNvPr id="302" name="CustomShape 2"/>
          <p:cNvSpPr/>
          <p:nvPr/>
        </p:nvSpPr>
        <p:spPr>
          <a:xfrm>
            <a:off x="6035040" y="1828800"/>
            <a:ext cx="3016080" cy="595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s-G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https://www.youtube.com/watch?v=V1eYniJ0Rnk</a:t>
            </a:r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3" name="CustomShape 3"/>
          <p:cNvSpPr/>
          <p:nvPr/>
        </p:nvSpPr>
        <p:spPr>
          <a:xfrm>
            <a:off x="6217920" y="4206240"/>
            <a:ext cx="2719080" cy="425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s-GT" sz="18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hlinkClick r:id="rId3"/>
              </a:rPr>
              <a:t>Ejemplo:OpenAI gym</a:t>
            </a:r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73" dur="indefinite" restart="never" nodeType="tmRoot">
          <p:childTnLst>
            <p:seq>
              <p:cTn id="7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CustomShape 1"/>
          <p:cNvSpPr/>
          <p:nvPr/>
        </p:nvSpPr>
        <p:spPr>
          <a:xfrm>
            <a:off x="2286000" y="270000"/>
            <a:ext cx="6104880" cy="3660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1280" algn="just">
              <a:lnSpc>
                <a:spcPct val="100000"/>
              </a:lnSpc>
              <a:buClr>
                <a:srgbClr val="000000"/>
              </a:buClr>
              <a:buSzPct val="45000"/>
              <a:buFont typeface="Arial"/>
              <a:buChar char="•"/>
            </a:pPr>
            <a:r>
              <a:rPr b="1" lang="es-G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Aprensizaje por refuerzo:</a:t>
            </a:r>
            <a:r>
              <a:rPr b="1" lang="es-GT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</a:t>
            </a:r>
            <a:endParaRPr b="0" lang="es-GT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456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s-GT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Videojuegos:</a:t>
            </a:r>
            <a:r>
              <a:rPr b="0" lang="es-GT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deepMind y OpenAi han creado agentes que aprenden a vencer videojuegos con performance superior al humano</a:t>
            </a:r>
            <a:endParaRPr b="0" lang="es-GT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456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s-GT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Self driving cars: </a:t>
            </a:r>
            <a:r>
              <a:rPr b="0" lang="es-GT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Toman de entrada , el resultado de otros sub-sistemas de IA como reconocimiento de imagenes para aprender de refuerzos y castigos, el mejor estilo de conduccion.</a:t>
            </a:r>
            <a:endParaRPr b="0" lang="es-GT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456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s-GT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Chatbots:</a:t>
            </a:r>
            <a:r>
              <a:rPr b="0" lang="es-GT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algunos chatbots reciben recompensas o castigos en funcion de que tan acertada fue su respuesta(accion) .</a:t>
            </a:r>
            <a:endParaRPr b="0" lang="es-GT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s-GT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75" dur="indefinite" restart="never" nodeType="tmRoot">
          <p:childTnLst>
            <p:seq>
              <p:cTn id="7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CustomShape 1"/>
          <p:cNvSpPr/>
          <p:nvPr/>
        </p:nvSpPr>
        <p:spPr>
          <a:xfrm>
            <a:off x="1008000" y="432000"/>
            <a:ext cx="8090280" cy="607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r>
              <a:rPr b="0" lang="es-GT" sz="2600" spc="-1" strike="noStrike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Muchas gracias</a:t>
            </a:r>
            <a:endParaRPr b="0" lang="es-GT" sz="2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6" name="CustomShape 2"/>
          <p:cNvSpPr/>
          <p:nvPr/>
        </p:nvSpPr>
        <p:spPr>
          <a:xfrm>
            <a:off x="1544760" y="1105200"/>
            <a:ext cx="6157080" cy="476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7" name="CustomShape 3"/>
          <p:cNvSpPr/>
          <p:nvPr/>
        </p:nvSpPr>
        <p:spPr>
          <a:xfrm>
            <a:off x="352800" y="1583640"/>
            <a:ext cx="8501040" cy="2086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8" name="CustomShape 4"/>
          <p:cNvSpPr/>
          <p:nvPr/>
        </p:nvSpPr>
        <p:spPr>
          <a:xfrm>
            <a:off x="640080" y="1737360"/>
            <a:ext cx="2841840" cy="595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s-G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Preguntas o comentarios?</a:t>
            </a:r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s-G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Muchas gracias</a:t>
            </a:r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77" dur="indefinite" restart="never" nodeType="tmRoot">
          <p:childTnLst>
            <p:seq>
              <p:cTn id="7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CustomShape 1"/>
          <p:cNvSpPr/>
          <p:nvPr/>
        </p:nvSpPr>
        <p:spPr>
          <a:xfrm>
            <a:off x="808560" y="397080"/>
            <a:ext cx="8242920" cy="607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r>
              <a:rPr b="0" lang="es-GT" sz="3600" spc="-1" strike="noStrike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</a:t>
            </a:r>
            <a:r>
              <a:rPr b="0" lang="es-GT" sz="3600" spc="-1" strike="noStrike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Sub-Campo </a:t>
            </a:r>
            <a:r>
              <a:rPr b="0" lang="es-GT" sz="3600" spc="-1" strike="noStrike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de AI</a:t>
            </a:r>
            <a:endParaRPr b="0" lang="es-GT" sz="3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9" name="CustomShape 2"/>
          <p:cNvSpPr/>
          <p:nvPr/>
        </p:nvSpPr>
        <p:spPr>
          <a:xfrm>
            <a:off x="37080" y="936000"/>
            <a:ext cx="8242920" cy="2590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216000" indent="-2145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GT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En análisis de datos:</a:t>
            </a:r>
            <a:endParaRPr b="0" lang="es-GT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648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GT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Descubrimiento automático de patrones</a:t>
            </a:r>
            <a:endParaRPr b="0" lang="es-GT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648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GT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Detección de anomalías(fraudes, defectos en </a:t>
            </a:r>
            <a:r>
              <a:rPr b="0" lang="es-GT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manufactura, etc)</a:t>
            </a:r>
            <a:endParaRPr b="0" lang="es-GT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648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GT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Modelos matemático/estadísticos  predictivos, </a:t>
            </a:r>
            <a:r>
              <a:rPr b="0" lang="es-GT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“aprendidos” (no creados manualmente) a </a:t>
            </a:r>
            <a:r>
              <a:rPr b="0" lang="es-GT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partir de los datos de una organización</a:t>
            </a:r>
            <a:endParaRPr b="0" lang="es-GT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648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GT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Reducción de dimensionalidad</a:t>
            </a:r>
            <a:endParaRPr b="0" lang="es-GT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648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GT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Data mining: aveces usados como sinónimo, </a:t>
            </a:r>
            <a:r>
              <a:rPr b="0" lang="es-GT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aveces se dice que se usa ML como recurso </a:t>
            </a:r>
            <a:r>
              <a:rPr b="0" lang="es-GT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para hacer data mining, hay gran relación.  </a:t>
            </a:r>
            <a:endParaRPr b="0" lang="es-GT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648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GT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Etc.</a:t>
            </a:r>
            <a:endParaRPr b="0" lang="es-GT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GT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GT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CustomShape 1"/>
          <p:cNvSpPr/>
          <p:nvPr/>
        </p:nvSpPr>
        <p:spPr>
          <a:xfrm>
            <a:off x="808560" y="397080"/>
            <a:ext cx="8242920" cy="607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r>
              <a:rPr b="0" lang="es-GT" sz="3600" spc="-1" strike="noStrike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</a:t>
            </a:r>
            <a:r>
              <a:rPr b="0" lang="es-GT" sz="3600" spc="-1" strike="noStrike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ML en análisis de datos</a:t>
            </a:r>
            <a:endParaRPr b="0" lang="es-GT" sz="3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61" name="" descr=""/>
          <p:cNvPicPr/>
          <p:nvPr/>
        </p:nvPicPr>
        <p:blipFill>
          <a:blip r:embed="rId1"/>
          <a:stretch/>
        </p:blipFill>
        <p:spPr>
          <a:xfrm>
            <a:off x="4950000" y="1656000"/>
            <a:ext cx="4050000" cy="2448000"/>
          </a:xfrm>
          <a:prstGeom prst="rect">
            <a:avLst/>
          </a:prstGeom>
          <a:ln>
            <a:noFill/>
          </a:ln>
        </p:spPr>
      </p:pic>
      <p:pic>
        <p:nvPicPr>
          <p:cNvPr id="162" name="" descr=""/>
          <p:cNvPicPr/>
          <p:nvPr/>
        </p:nvPicPr>
        <p:blipFill>
          <a:blip r:embed="rId2"/>
          <a:stretch/>
        </p:blipFill>
        <p:spPr>
          <a:xfrm>
            <a:off x="321480" y="1689840"/>
            <a:ext cx="4286520" cy="23421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CustomShape 1"/>
          <p:cNvSpPr/>
          <p:nvPr/>
        </p:nvSpPr>
        <p:spPr>
          <a:xfrm>
            <a:off x="448920" y="433800"/>
            <a:ext cx="8242920" cy="607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r>
              <a:rPr b="0" lang="es-GT" sz="3600" spc="-1" strike="noStrike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IA dream</a:t>
            </a:r>
            <a:endParaRPr b="0" lang="es-GT" sz="3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4" name="CustomShape 2"/>
          <p:cNvSpPr/>
          <p:nvPr/>
        </p:nvSpPr>
        <p:spPr>
          <a:xfrm>
            <a:off x="182880" y="1153440"/>
            <a:ext cx="8242920" cy="3508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216000" indent="-2145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1" lang="es-GT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AI dream</a:t>
            </a:r>
            <a:endParaRPr b="0" lang="es-GT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b="0" lang="es-G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  </a:t>
            </a:r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560" algn="just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s-G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Aún estamos muy lejos, pero para muchos ingenieros, científicos e investigadores(incluyéndome), machine learning es emocionante por el “sueño” de algún día construir maquinas y aplicaciones tan inteligentes como tu o yo.</a:t>
            </a:r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560" algn="just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s-G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Muchos de los expertos creen que el camino  a esto es a través de algoritmos de ML  que imitan como nuestro cerebro trabaja y aprende(deep learning y redes neuronales)</a:t>
            </a:r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65" name="" descr=""/>
          <p:cNvPicPr/>
          <p:nvPr/>
        </p:nvPicPr>
        <p:blipFill>
          <a:blip r:embed="rId1"/>
          <a:stretch/>
        </p:blipFill>
        <p:spPr>
          <a:xfrm>
            <a:off x="5765400" y="3600000"/>
            <a:ext cx="2010600" cy="1505520"/>
          </a:xfrm>
          <a:prstGeom prst="rect">
            <a:avLst/>
          </a:prstGeom>
          <a:ln>
            <a:noFill/>
          </a:ln>
        </p:spPr>
      </p:pic>
      <p:pic>
        <p:nvPicPr>
          <p:cNvPr id="166" name="" descr=""/>
          <p:cNvPicPr/>
          <p:nvPr/>
        </p:nvPicPr>
        <p:blipFill>
          <a:blip r:embed="rId2"/>
          <a:stretch/>
        </p:blipFill>
        <p:spPr>
          <a:xfrm>
            <a:off x="2376000" y="3744000"/>
            <a:ext cx="2088000" cy="1196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CustomShape 1"/>
          <p:cNvSpPr/>
          <p:nvPr/>
        </p:nvSpPr>
        <p:spPr>
          <a:xfrm>
            <a:off x="448920" y="433800"/>
            <a:ext cx="8242920" cy="607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r>
              <a:rPr b="0" lang="es-GT" sz="3600" spc="-1" strike="noStrike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Visión Clásica de ML</a:t>
            </a:r>
            <a:endParaRPr b="0" lang="es-GT" sz="3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8" name="TextShape 2"/>
          <p:cNvSpPr txBox="1"/>
          <p:nvPr/>
        </p:nvSpPr>
        <p:spPr>
          <a:xfrm>
            <a:off x="360000" y="1368000"/>
            <a:ext cx="511200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G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Completamente académica y de investigación.</a:t>
            </a:r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69" name="" descr=""/>
          <p:cNvPicPr/>
          <p:nvPr/>
        </p:nvPicPr>
        <p:blipFill>
          <a:blip r:embed="rId1"/>
          <a:stretch/>
        </p:blipFill>
        <p:spPr>
          <a:xfrm>
            <a:off x="360000" y="1942920"/>
            <a:ext cx="1875960" cy="1657080"/>
          </a:xfrm>
          <a:prstGeom prst="rect">
            <a:avLst/>
          </a:prstGeom>
          <a:ln>
            <a:noFill/>
          </a:ln>
        </p:spPr>
      </p:pic>
      <p:sp>
        <p:nvSpPr>
          <p:cNvPr id="170" name="CustomShape 3"/>
          <p:cNvSpPr/>
          <p:nvPr/>
        </p:nvSpPr>
        <p:spPr>
          <a:xfrm>
            <a:off x="2235960" y="2014920"/>
            <a:ext cx="1940040" cy="136908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/>
            <a:r>
              <a:rPr b="0" lang="es-G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</a:t>
            </a:r>
            <a:r>
              <a:rPr b="0" lang="es-G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</a:t>
            </a:r>
            <a:r>
              <a:rPr b="0" lang="es-G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or</a:t>
            </a:r>
            <a:r>
              <a:rPr b="0" lang="es-G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it</a:t>
            </a:r>
            <a:r>
              <a:rPr b="0" lang="es-G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</a:t>
            </a:r>
            <a:r>
              <a:rPr b="0" lang="es-G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 </a:t>
            </a:r>
            <a:r>
              <a:rPr b="0" lang="es-G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</a:t>
            </a:r>
            <a:r>
              <a:rPr b="0" lang="es-G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 </a:t>
            </a:r>
            <a:r>
              <a:rPr b="0" lang="es-G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</a:t>
            </a:r>
            <a:r>
              <a:rPr b="0" lang="es-G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</a:t>
            </a:r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71" name="" descr=""/>
          <p:cNvPicPr/>
          <p:nvPr/>
        </p:nvPicPr>
        <p:blipFill>
          <a:blip r:embed="rId2"/>
          <a:stretch/>
        </p:blipFill>
        <p:spPr>
          <a:xfrm>
            <a:off x="4176000" y="2428560"/>
            <a:ext cx="409320" cy="666360"/>
          </a:xfrm>
          <a:prstGeom prst="rect">
            <a:avLst/>
          </a:prstGeom>
          <a:ln>
            <a:noFill/>
          </a:ln>
        </p:spPr>
      </p:pic>
      <p:sp>
        <p:nvSpPr>
          <p:cNvPr id="172" name="CustomShape 4"/>
          <p:cNvSpPr/>
          <p:nvPr/>
        </p:nvSpPr>
        <p:spPr>
          <a:xfrm>
            <a:off x="4536000" y="2016000"/>
            <a:ext cx="2088000" cy="144000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73" name="TextShape 5"/>
          <p:cNvSpPr txBox="1"/>
          <p:nvPr/>
        </p:nvSpPr>
        <p:spPr>
          <a:xfrm>
            <a:off x="4536000" y="2232000"/>
            <a:ext cx="2171160" cy="8582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just"/>
            <a:r>
              <a:rPr b="0" lang="es-G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Mejores resultados </a:t>
            </a:r>
            <a:br/>
            <a:r>
              <a:rPr b="0" lang="es-G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que algoritmos </a:t>
            </a:r>
            <a:br/>
            <a:r>
              <a:rPr b="0" lang="es-G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previos?</a:t>
            </a:r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74" name="" descr=""/>
          <p:cNvPicPr/>
          <p:nvPr/>
        </p:nvPicPr>
        <p:blipFill>
          <a:blip r:embed="rId3"/>
          <a:stretch/>
        </p:blipFill>
        <p:spPr>
          <a:xfrm>
            <a:off x="4787280" y="3496320"/>
            <a:ext cx="1980720" cy="1647360"/>
          </a:xfrm>
          <a:prstGeom prst="rect">
            <a:avLst/>
          </a:prstGeom>
          <a:ln>
            <a:noFill/>
          </a:ln>
        </p:spPr>
      </p:pic>
      <p:pic>
        <p:nvPicPr>
          <p:cNvPr id="175" name="" descr=""/>
          <p:cNvPicPr/>
          <p:nvPr/>
        </p:nvPicPr>
        <p:blipFill>
          <a:blip r:embed="rId4"/>
          <a:stretch/>
        </p:blipFill>
        <p:spPr>
          <a:xfrm>
            <a:off x="6574680" y="2428560"/>
            <a:ext cx="409320" cy="666360"/>
          </a:xfrm>
          <a:prstGeom prst="rect">
            <a:avLst/>
          </a:prstGeom>
          <a:ln>
            <a:noFill/>
          </a:ln>
        </p:spPr>
      </p:pic>
      <p:sp>
        <p:nvSpPr>
          <p:cNvPr id="176" name="CustomShape 6"/>
          <p:cNvSpPr/>
          <p:nvPr/>
        </p:nvSpPr>
        <p:spPr>
          <a:xfrm>
            <a:off x="6984000" y="2016000"/>
            <a:ext cx="2088000" cy="144000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77" name="TextShape 7"/>
          <p:cNvSpPr txBox="1"/>
          <p:nvPr/>
        </p:nvSpPr>
        <p:spPr>
          <a:xfrm>
            <a:off x="7272000" y="2448000"/>
            <a:ext cx="1384560" cy="60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just"/>
            <a:r>
              <a:rPr b="0" lang="es-G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Publicar un </a:t>
            </a:r>
            <a:br/>
            <a:r>
              <a:rPr b="0" lang="es-G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Paper</a:t>
            </a:r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CustomShape 1"/>
          <p:cNvSpPr/>
          <p:nvPr/>
        </p:nvSpPr>
        <p:spPr>
          <a:xfrm>
            <a:off x="448920" y="433800"/>
            <a:ext cx="8242920" cy="607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r>
              <a:rPr b="0" lang="es-GT" sz="3600" spc="-1" strike="noStrike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Visión moderna</a:t>
            </a:r>
            <a:endParaRPr b="0" lang="es-GT" sz="3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9" name="TextShape 2"/>
          <p:cNvSpPr txBox="1"/>
          <p:nvPr/>
        </p:nvSpPr>
        <p:spPr>
          <a:xfrm>
            <a:off x="288000" y="1080000"/>
            <a:ext cx="5605920" cy="13701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G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ML esta cambiando el mundo</a:t>
            </a:r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G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Algunos de sus alcances parecen de ciencia ficción</a:t>
            </a:r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G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 impacto abarca muchas areas:</a:t>
            </a:r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G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Algunas con impacto social y humano</a:t>
            </a:r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G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Otras con impacto económico y empresarial</a:t>
            </a:r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80" name="" descr=""/>
          <p:cNvPicPr/>
          <p:nvPr/>
        </p:nvPicPr>
        <p:blipFill>
          <a:blip r:embed="rId1"/>
          <a:stretch/>
        </p:blipFill>
        <p:spPr>
          <a:xfrm>
            <a:off x="2304000" y="2448000"/>
            <a:ext cx="3888000" cy="2587680"/>
          </a:xfrm>
          <a:prstGeom prst="rect">
            <a:avLst/>
          </a:prstGeom>
          <a:ln>
            <a:noFill/>
          </a:ln>
        </p:spPr>
      </p:pic>
      <p:pic>
        <p:nvPicPr>
          <p:cNvPr id="181" name="" descr=""/>
          <p:cNvPicPr/>
          <p:nvPr/>
        </p:nvPicPr>
        <p:blipFill>
          <a:blip r:embed="rId2"/>
          <a:stretch/>
        </p:blipFill>
        <p:spPr>
          <a:xfrm>
            <a:off x="6768000" y="1512000"/>
            <a:ext cx="2186640" cy="32209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CustomShape 1"/>
          <p:cNvSpPr/>
          <p:nvPr/>
        </p:nvSpPr>
        <p:spPr>
          <a:xfrm>
            <a:off x="914400" y="397080"/>
            <a:ext cx="8242920" cy="607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r>
              <a:rPr b="0" lang="es-GT" sz="2800" spc="-1" strike="noStrike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Ejemplos y aplicaciones</a:t>
            </a:r>
            <a:endParaRPr b="0" lang="es-GT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3" name="CustomShape 2"/>
          <p:cNvSpPr/>
          <p:nvPr/>
        </p:nvSpPr>
        <p:spPr>
          <a:xfrm>
            <a:off x="349920" y="1232280"/>
            <a:ext cx="4038120" cy="3126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s-G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 </a:t>
            </a:r>
            <a:r>
              <a:rPr b="0" lang="es-G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Robótica</a:t>
            </a:r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G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Detección de Spam y correo sospechoso</a:t>
            </a:r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G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84" name="" descr=""/>
          <p:cNvPicPr/>
          <p:nvPr/>
        </p:nvPicPr>
        <p:blipFill>
          <a:blip r:embed="rId1"/>
          <a:stretch/>
        </p:blipFill>
        <p:spPr>
          <a:xfrm>
            <a:off x="731520" y="1554480"/>
            <a:ext cx="1538640" cy="1827720"/>
          </a:xfrm>
          <a:prstGeom prst="rect">
            <a:avLst/>
          </a:prstGeom>
          <a:ln>
            <a:noFill/>
          </a:ln>
        </p:spPr>
      </p:pic>
      <p:sp>
        <p:nvSpPr>
          <p:cNvPr id="185" name="CustomShape 3"/>
          <p:cNvSpPr/>
          <p:nvPr/>
        </p:nvSpPr>
        <p:spPr>
          <a:xfrm>
            <a:off x="4937760" y="1280160"/>
            <a:ext cx="3336840" cy="342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16000" indent="-214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G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Sistemas de recomendacion:</a:t>
            </a:r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86" name="" descr=""/>
          <p:cNvPicPr/>
          <p:nvPr/>
        </p:nvPicPr>
        <p:blipFill>
          <a:blip r:embed="rId2"/>
          <a:stretch/>
        </p:blipFill>
        <p:spPr>
          <a:xfrm>
            <a:off x="5148720" y="1702080"/>
            <a:ext cx="3445560" cy="1680120"/>
          </a:xfrm>
          <a:prstGeom prst="rect">
            <a:avLst/>
          </a:prstGeom>
          <a:ln>
            <a:noFill/>
          </a:ln>
        </p:spPr>
      </p:pic>
      <p:pic>
        <p:nvPicPr>
          <p:cNvPr id="187" name="" descr=""/>
          <p:cNvPicPr/>
          <p:nvPr/>
        </p:nvPicPr>
        <p:blipFill>
          <a:blip r:embed="rId3"/>
          <a:stretch/>
        </p:blipFill>
        <p:spPr>
          <a:xfrm>
            <a:off x="5097960" y="3467520"/>
            <a:ext cx="2856240" cy="1560600"/>
          </a:xfrm>
          <a:prstGeom prst="rect">
            <a:avLst/>
          </a:prstGeom>
          <a:ln>
            <a:noFill/>
          </a:ln>
        </p:spPr>
      </p:pic>
      <p:pic>
        <p:nvPicPr>
          <p:cNvPr id="188" name="" descr=""/>
          <p:cNvPicPr/>
          <p:nvPr/>
        </p:nvPicPr>
        <p:blipFill>
          <a:blip r:embed="rId4"/>
          <a:stretch/>
        </p:blipFill>
        <p:spPr>
          <a:xfrm>
            <a:off x="640080" y="4114800"/>
            <a:ext cx="2102040" cy="9856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383</TotalTime>
  <Application>LibreOffice/5.2.7.2$Linux_X86_64 LibreOffice_project/20m0$Build-2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en-US</dc:language>
  <cp:lastModifiedBy/>
  <dcterms:modified xsi:type="dcterms:W3CDTF">2018-01-10T02:20:19Z</dcterms:modified>
  <cp:revision>75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15.0027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1</vt:i4>
  </property>
  <property fmtid="{D5CDD505-2E9C-101B-9397-08002B2CF9AE}" pid="8" name="PresentationFormat">
    <vt:lpwstr>On-screen Show (16:9)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28</vt:i4>
  </property>
</Properties>
</file>